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3" r:id="rId3"/>
    <p:sldId id="280" r:id="rId4"/>
    <p:sldId id="290" r:id="rId5"/>
    <p:sldId id="292" r:id="rId6"/>
    <p:sldId id="293" r:id="rId7"/>
    <p:sldId id="336" r:id="rId8"/>
    <p:sldId id="297" r:id="rId9"/>
    <p:sldId id="298" r:id="rId10"/>
    <p:sldId id="334" r:id="rId11"/>
    <p:sldId id="258" r:id="rId12"/>
    <p:sldId id="259" r:id="rId13"/>
    <p:sldId id="260" r:id="rId14"/>
    <p:sldId id="261" r:id="rId15"/>
    <p:sldId id="263" r:id="rId16"/>
    <p:sldId id="264" r:id="rId17"/>
    <p:sldId id="265" r:id="rId18"/>
    <p:sldId id="266" r:id="rId19"/>
    <p:sldId id="267" r:id="rId20"/>
    <p:sldId id="268" r:id="rId21"/>
    <p:sldId id="270" r:id="rId22"/>
    <p:sldId id="301"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30" r:id="rId45"/>
    <p:sldId id="331" r:id="rId46"/>
    <p:sldId id="332" r:id="rId47"/>
    <p:sldId id="333" r:id="rId48"/>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786" y="-60"/>
      </p:cViewPr>
      <p:guideLst>
        <p:guide orient="horz" pos="2160"/>
        <p:guide pos="2880"/>
      </p:guideLst>
    </p:cSldViewPr>
  </p:slideViewPr>
  <p:notesTextViewPr>
    <p:cViewPr>
      <p:scale>
        <a:sx n="1" d="1"/>
        <a:sy n="1" d="1"/>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A9459-B42C-44D5-A1B6-203725D42C2B}" type="datetimeFigureOut">
              <a:rPr lang="hr-HR" smtClean="0"/>
              <a:pPr/>
              <a:t>15.10.2013.</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47DD8-2444-4349-8A76-DCD7C39A21F5}" type="slidenum">
              <a:rPr lang="hr-HR" smtClean="0"/>
              <a:pPr/>
              <a:t>‹#›</a:t>
            </a:fld>
            <a:endParaRPr lang="hr-HR"/>
          </a:p>
        </p:txBody>
      </p:sp>
    </p:spTree>
    <p:extLst>
      <p:ext uri="{BB962C8B-B14F-4D97-AF65-F5344CB8AC3E}">
        <p14:creationId xmlns:p14="http://schemas.microsoft.com/office/powerpoint/2010/main" val="264719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C0DFF5-5707-4137-9E79-B3CCE9BC735F}" type="slidenum">
              <a:rPr lang="ar-SA" smtClean="0">
                <a:solidFill>
                  <a:srgbClr val="000000"/>
                </a:solidFill>
              </a:rPr>
              <a:pPr fontAlgn="base">
                <a:spcBef>
                  <a:spcPct val="0"/>
                </a:spcBef>
                <a:spcAft>
                  <a:spcPct val="0"/>
                </a:spcAft>
                <a:defRPr/>
              </a:pPr>
              <a:t>2</a:t>
            </a:fld>
            <a:endParaRPr lang="en-US" smtClean="0">
              <a:solidFill>
                <a:srgbClr val="000000"/>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pPr>
                <a:defRPr/>
              </a:pPr>
              <a:t>13</a:t>
            </a:fld>
            <a:endParaRPr lang="en-US"/>
          </a:p>
        </p:txBody>
      </p:sp>
    </p:spTree>
    <p:extLst>
      <p:ext uri="{BB962C8B-B14F-4D97-AF65-F5344CB8AC3E}">
        <p14:creationId xmlns:p14="http://schemas.microsoft.com/office/powerpoint/2010/main" val="341304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pPr>
                <a:defRPr/>
              </a:pPr>
              <a:t>14</a:t>
            </a:fld>
            <a:endParaRPr lang="en-US"/>
          </a:p>
        </p:txBody>
      </p:sp>
    </p:spTree>
    <p:extLst>
      <p:ext uri="{BB962C8B-B14F-4D97-AF65-F5344CB8AC3E}">
        <p14:creationId xmlns:p14="http://schemas.microsoft.com/office/powerpoint/2010/main" val="3413044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pPr>
                <a:defRPr/>
              </a:pPr>
              <a:t>15</a:t>
            </a:fld>
            <a:endParaRPr lang="en-US"/>
          </a:p>
        </p:txBody>
      </p:sp>
    </p:spTree>
    <p:extLst>
      <p:ext uri="{BB962C8B-B14F-4D97-AF65-F5344CB8AC3E}">
        <p14:creationId xmlns:p14="http://schemas.microsoft.com/office/powerpoint/2010/main" val="341304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pPr>
                <a:defRPr/>
              </a:pPr>
              <a:t>16</a:t>
            </a:fld>
            <a:endParaRPr lang="en-US"/>
          </a:p>
        </p:txBody>
      </p:sp>
    </p:spTree>
    <p:extLst>
      <p:ext uri="{BB962C8B-B14F-4D97-AF65-F5344CB8AC3E}">
        <p14:creationId xmlns:p14="http://schemas.microsoft.com/office/powerpoint/2010/main" val="341304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pPr>
                <a:defRPr/>
              </a:pPr>
              <a:t>18</a:t>
            </a:fld>
            <a:endParaRPr lang="en-US"/>
          </a:p>
        </p:txBody>
      </p:sp>
    </p:spTree>
    <p:extLst>
      <p:ext uri="{BB962C8B-B14F-4D97-AF65-F5344CB8AC3E}">
        <p14:creationId xmlns:p14="http://schemas.microsoft.com/office/powerpoint/2010/main" val="341304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pPr>
                <a:defRPr/>
              </a:pPr>
              <a:t>19</a:t>
            </a:fld>
            <a:endParaRPr lang="en-US"/>
          </a:p>
        </p:txBody>
      </p:sp>
    </p:spTree>
    <p:extLst>
      <p:ext uri="{BB962C8B-B14F-4D97-AF65-F5344CB8AC3E}">
        <p14:creationId xmlns:p14="http://schemas.microsoft.com/office/powerpoint/2010/main" val="3413044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pPr>
                <a:defRPr/>
              </a:pPr>
              <a:t>20</a:t>
            </a:fld>
            <a:endParaRPr lang="en-US"/>
          </a:p>
        </p:txBody>
      </p:sp>
    </p:spTree>
    <p:extLst>
      <p:ext uri="{BB962C8B-B14F-4D97-AF65-F5344CB8AC3E}">
        <p14:creationId xmlns:p14="http://schemas.microsoft.com/office/powerpoint/2010/main" val="341304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pPr>
                <a:defRPr/>
              </a:pPr>
              <a:t>21</a:t>
            </a:fld>
            <a:endParaRPr lang="en-US"/>
          </a:p>
        </p:txBody>
      </p:sp>
    </p:spTree>
    <p:extLst>
      <p:ext uri="{BB962C8B-B14F-4D97-AF65-F5344CB8AC3E}">
        <p14:creationId xmlns:p14="http://schemas.microsoft.com/office/powerpoint/2010/main" val="341304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12838" y="636588"/>
            <a:ext cx="4635500"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buClr>
                <a:srgbClr val="000000"/>
              </a:buClr>
              <a:defRPr/>
            </a:pPr>
            <a:fld id="{10D864A0-64FB-463B-AE5E-0AAB5864409D}" type="slidenum">
              <a:rPr lang="ar-SA" smtClean="0">
                <a:solidFill>
                  <a:srgbClr val="000000"/>
                </a:solidFill>
              </a:rPr>
              <a:pPr fontAlgn="base">
                <a:spcBef>
                  <a:spcPct val="0"/>
                </a:spcBef>
                <a:spcAft>
                  <a:spcPct val="0"/>
                </a:spcAft>
                <a:buClr>
                  <a:srgbClr val="000000"/>
                </a:buClr>
                <a:defRPr/>
              </a:pPr>
              <a:t>3</a:t>
            </a:fld>
            <a:endParaRPr lang="en-US" smtClean="0">
              <a:solidFill>
                <a:srgbClr val="000000"/>
              </a:solidFill>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112838" y="636588"/>
            <a:ext cx="4635500"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buClr>
                <a:srgbClr val="000000"/>
              </a:buClr>
              <a:defRPr/>
            </a:pPr>
            <a:fld id="{494E9516-A56E-4FDE-BBEE-79E1B31DBF94}" type="slidenum">
              <a:rPr lang="ar-SA" smtClean="0">
                <a:solidFill>
                  <a:srgbClr val="000000"/>
                </a:solidFill>
              </a:rPr>
              <a:pPr fontAlgn="base">
                <a:spcBef>
                  <a:spcPct val="0"/>
                </a:spcBef>
                <a:spcAft>
                  <a:spcPct val="0"/>
                </a:spcAft>
                <a:buClr>
                  <a:srgbClr val="000000"/>
                </a:buClr>
                <a:defRPr/>
              </a:pPr>
              <a:t>4</a:t>
            </a:fld>
            <a:endParaRPr lang="en-US" smtClean="0">
              <a:solidFill>
                <a:srgbClr val="000000"/>
              </a:solidFill>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CFA6A9-1B21-4056-9E59-4926D24ABFAC}" type="slidenum">
              <a:rPr lang="ar-SA" smtClean="0">
                <a:solidFill>
                  <a:srgbClr val="000000"/>
                </a:solidFill>
              </a:rPr>
              <a:pPr fontAlgn="base">
                <a:spcBef>
                  <a:spcPct val="0"/>
                </a:spcBef>
                <a:spcAft>
                  <a:spcPct val="0"/>
                </a:spcAft>
                <a:defRPr/>
              </a:pPr>
              <a:t>5</a:t>
            </a:fld>
            <a:endParaRPr lang="en-US" smtClean="0">
              <a:solidFill>
                <a:srgbClr val="000000"/>
              </a:solidFill>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9C8399-19E9-4200-A8FE-3E12A370F407}" type="slidenum">
              <a:rPr lang="ar-SA" smtClean="0">
                <a:solidFill>
                  <a:srgbClr val="000000"/>
                </a:solidFill>
              </a:rPr>
              <a:pPr fontAlgn="base">
                <a:spcBef>
                  <a:spcPct val="0"/>
                </a:spcBef>
                <a:spcAft>
                  <a:spcPct val="0"/>
                </a:spcAft>
                <a:defRPr/>
              </a:pPr>
              <a:t>6</a:t>
            </a:fld>
            <a:endParaRPr lang="en-US" smtClean="0">
              <a:solidFill>
                <a:srgbClr val="000000"/>
              </a:solidFill>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5495B9-E9AE-4671-AFA4-813B0F3F26A9}" type="slidenum">
              <a:rPr lang="ar-SA" smtClean="0">
                <a:solidFill>
                  <a:srgbClr val="000000"/>
                </a:solidFill>
              </a:rPr>
              <a:pPr fontAlgn="base">
                <a:spcBef>
                  <a:spcPct val="0"/>
                </a:spcBef>
                <a:spcAft>
                  <a:spcPct val="0"/>
                </a:spcAft>
                <a:defRPr/>
              </a:pPr>
              <a:t>8</a:t>
            </a:fld>
            <a:endParaRPr lang="en-US" smtClean="0">
              <a:solidFill>
                <a:srgbClr val="000000"/>
              </a:solidFill>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smtClean="0"/>
          </a:p>
        </p:txBody>
      </p:sp>
      <p:sp>
        <p:nvSpPr>
          <p:cNvPr id="860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4" tIns="44792" rIns="89584" bIns="4479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20000"/>
              </a:spcBef>
              <a:buClr>
                <a:srgbClr val="000000"/>
              </a:buClr>
              <a:buFont typeface="Wingdings" pitchFamily="2" charset="2"/>
              <a:buChar char="§"/>
            </a:pPr>
            <a:fld id="{BBD79BDE-98DC-4BC5-8CDD-E3109E6DFA18}" type="slidenum">
              <a:rPr lang="en-US" sz="1200">
                <a:solidFill>
                  <a:srgbClr val="000000"/>
                </a:solidFill>
                <a:latin typeface="Calibri" pitchFamily="34" charset="0"/>
              </a:rPr>
              <a:pPr algn="r" eaLnBrk="1" hangingPunct="1">
                <a:spcBef>
                  <a:spcPct val="20000"/>
                </a:spcBef>
                <a:buClr>
                  <a:srgbClr val="000000"/>
                </a:buClr>
                <a:buFont typeface="Wingdings" pitchFamily="2" charset="2"/>
                <a:buChar char="§"/>
              </a:pPr>
              <a:t>9</a:t>
            </a:fld>
            <a:endParaRPr lang="en-US" sz="120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23951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F3311F-C1EF-44DF-AB89-1BAFEFE893FA}" type="slidenum">
              <a:rPr lang="en-US" smtClean="0"/>
              <a:pPr>
                <a:defRPr/>
              </a:pPr>
              <a:t>12</a:t>
            </a:fld>
            <a:endParaRPr lang="en-US"/>
          </a:p>
        </p:txBody>
      </p:sp>
    </p:spTree>
    <p:extLst>
      <p:ext uri="{BB962C8B-B14F-4D97-AF65-F5344CB8AC3E}">
        <p14:creationId xmlns:p14="http://schemas.microsoft.com/office/powerpoint/2010/main" val="341304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428296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61753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3176186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4_Agenda/conten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 name="think-cell Slide" r:id="rId4" imgW="360" imgH="360" progId="">
                  <p:embed/>
                </p:oleObj>
              </mc:Choice>
              <mc:Fallback>
                <p:oleObj name="think-cell Slide" r:id="rId4" imgW="360" imgH="36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p:cNvSpPr>
            <a:spLocks noChangeArrowheads="1"/>
          </p:cNvSpPr>
          <p:nvPr/>
        </p:nvSpPr>
        <p:spPr bwMode="auto">
          <a:xfrm>
            <a:off x="685800" y="0"/>
            <a:ext cx="6827838" cy="647700"/>
          </a:xfrm>
          <a:prstGeom prst="rect">
            <a:avLst/>
          </a:prstGeom>
          <a:solidFill>
            <a:srgbClr val="CD071E"/>
          </a:solidFill>
          <a:ln>
            <a:noFill/>
          </a:ln>
          <a:effectLst/>
          <a:extLst/>
        </p:spPr>
        <p:txBody>
          <a:bodyPr wrap="none" anchor="ctr"/>
          <a:lstStyle/>
          <a:p>
            <a:pPr fontAlgn="auto">
              <a:spcAft>
                <a:spcPts val="0"/>
              </a:spcAft>
              <a:defRPr/>
            </a:pPr>
            <a:endParaRPr lang="he-IL">
              <a:solidFill>
                <a:srgbClr val="000000"/>
              </a:solidFill>
              <a:latin typeface="+mn-lt"/>
              <a:cs typeface="+mn-cs"/>
            </a:endParaRPr>
          </a:p>
        </p:txBody>
      </p:sp>
      <p:sp>
        <p:nvSpPr>
          <p:cNvPr id="7" name="Rectangle 7"/>
          <p:cNvSpPr>
            <a:spLocks noChangeArrowheads="1"/>
          </p:cNvSpPr>
          <p:nvPr/>
        </p:nvSpPr>
        <p:spPr bwMode="auto">
          <a:xfrm>
            <a:off x="0" y="0"/>
            <a:ext cx="647700" cy="647700"/>
          </a:xfrm>
          <a:prstGeom prst="rect">
            <a:avLst/>
          </a:prstGeom>
          <a:solidFill>
            <a:srgbClr val="FF9900"/>
          </a:solidFill>
          <a:ln>
            <a:noFill/>
          </a:ln>
          <a:extLst/>
        </p:spPr>
        <p:txBody>
          <a:bodyPr wrap="none" anchor="ctr"/>
          <a:lstStyle/>
          <a:p>
            <a:pPr fontAlgn="auto">
              <a:spcAft>
                <a:spcPts val="0"/>
              </a:spcAft>
              <a:defRPr/>
            </a:pPr>
            <a:endParaRPr lang="en-GB">
              <a:solidFill>
                <a:srgbClr val="000000"/>
              </a:solidFill>
              <a:latin typeface="+mn-lt"/>
              <a:cs typeface="+mn-cs"/>
            </a:endParaRPr>
          </a:p>
        </p:txBody>
      </p:sp>
      <p:sp>
        <p:nvSpPr>
          <p:cNvPr id="8" name="Rectangle 13"/>
          <p:cNvSpPr>
            <a:spLocks noChangeArrowheads="1"/>
          </p:cNvSpPr>
          <p:nvPr/>
        </p:nvSpPr>
        <p:spPr bwMode="auto">
          <a:xfrm>
            <a:off x="8685213" y="6326188"/>
            <a:ext cx="504825" cy="409575"/>
          </a:xfrm>
          <a:prstGeom prst="rect">
            <a:avLst/>
          </a:prstGeom>
          <a:noFill/>
          <a:ln w="9525">
            <a:noFill/>
            <a:miter lim="800000"/>
            <a:headEnd/>
            <a:tailEnd/>
          </a:ln>
          <a:effectLst/>
        </p:spPr>
        <p:txBody>
          <a:bodyPr/>
          <a:lstStyle/>
          <a:p>
            <a:pPr eaLnBrk="0" fontAlgn="auto" hangingPunct="0">
              <a:spcAft>
                <a:spcPts val="0"/>
              </a:spcAft>
              <a:defRPr/>
            </a:pPr>
            <a:fld id="{086DCF59-7242-40B4-851E-96B42798677B}" type="slidenum">
              <a:rPr lang="ar-SA" sz="1400">
                <a:solidFill>
                  <a:srgbClr val="000000"/>
                </a:solidFill>
                <a:latin typeface="+mn-lt"/>
                <a:cs typeface="+mn-cs"/>
              </a:rPr>
              <a:pPr eaLnBrk="0" fontAlgn="auto" hangingPunct="0">
                <a:spcAft>
                  <a:spcPts val="0"/>
                </a:spcAft>
                <a:defRPr/>
              </a:pPr>
              <a:t>‹#›</a:t>
            </a:fld>
            <a:endParaRPr lang="en-US" sz="1400">
              <a:solidFill>
                <a:srgbClr val="000000"/>
              </a:solidFill>
              <a:latin typeface="+mn-lt"/>
              <a:cs typeface="+mn-cs"/>
            </a:endParaRPr>
          </a:p>
        </p:txBody>
      </p:sp>
      <p:pic>
        <p:nvPicPr>
          <p:cNvPr id="9" name="Picture 15" descr="Teva english logo"/>
          <p:cNvPicPr preferRelativeResize="0">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496300" y="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4"/>
          <p:cNvSpPr>
            <a:spLocks noChangeShapeType="1"/>
          </p:cNvSpPr>
          <p:nvPr/>
        </p:nvSpPr>
        <p:spPr bwMode="auto">
          <a:xfrm flipV="1">
            <a:off x="674688" y="6496050"/>
            <a:ext cx="7783512" cy="4763"/>
          </a:xfrm>
          <a:prstGeom prst="line">
            <a:avLst/>
          </a:prstGeom>
          <a:noFill/>
          <a:ln w="12700">
            <a:solidFill>
              <a:srgbClr val="9DA09F"/>
            </a:solidFill>
            <a:round/>
            <a:headEnd/>
            <a:tailEnd/>
          </a:ln>
          <a:effectLst/>
        </p:spPr>
        <p:txBody>
          <a:bodyPr anchor="ctr">
            <a:spAutoFit/>
          </a:bodyPr>
          <a:lstStyle/>
          <a:p>
            <a:pPr fontAlgn="auto">
              <a:spcBef>
                <a:spcPts val="0"/>
              </a:spcBef>
              <a:spcAft>
                <a:spcPts val="0"/>
              </a:spcAft>
              <a:buFont typeface="Wingdings" pitchFamily="2" charset="2"/>
              <a:buNone/>
              <a:defRPr/>
            </a:pPr>
            <a:endParaRPr lang="he-IL" sz="1200">
              <a:solidFill>
                <a:srgbClr val="343434"/>
              </a:solidFill>
              <a:latin typeface="+mn-lt"/>
              <a:cs typeface="+mn-cs"/>
            </a:endParaRPr>
          </a:p>
        </p:txBody>
      </p:sp>
      <p:pic>
        <p:nvPicPr>
          <p:cNvPr id="11" name="Picture 2" descr="teva womens presentation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58088" y="0"/>
            <a:ext cx="90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9"/>
          <p:cNvSpPr txBox="1"/>
          <p:nvPr userDrawn="1"/>
        </p:nvSpPr>
        <p:spPr>
          <a:xfrm>
            <a:off x="623888" y="6477000"/>
            <a:ext cx="7986712" cy="276225"/>
          </a:xfrm>
          <a:prstGeom prst="rect">
            <a:avLst/>
          </a:prstGeom>
          <a:noFill/>
        </p:spPr>
        <p:txBody>
          <a:bodyPr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itchFamily="2" charset="2"/>
              <a:buNone/>
              <a:defRPr/>
            </a:pPr>
            <a:r>
              <a:rPr lang="en-US" sz="1200" dirty="0">
                <a:solidFill>
                  <a:srgbClr val="FFFFFF">
                    <a:lumMod val="50000"/>
                  </a:srgbClr>
                </a:solidFill>
              </a:rPr>
              <a:t>PRIVILIGED ANG CONFIDENTIAL </a:t>
            </a:r>
            <a:r>
              <a:rPr lang="en-US" sz="1200" dirty="0" smtClean="0">
                <a:solidFill>
                  <a:srgbClr val="FFFFFF">
                    <a:lumMod val="50000"/>
                  </a:srgbClr>
                </a:solidFill>
              </a:rPr>
              <a:t>FOR INTERNAL USAGE ONLY</a:t>
            </a:r>
          </a:p>
        </p:txBody>
      </p:sp>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298920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366035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189657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188875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406264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178889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234218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207487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249542CB-0F96-4EDD-880B-18C12BC20CE2}" type="datetimeFigureOut">
              <a:rPr lang="hr-HR" smtClean="0"/>
              <a:pPr/>
              <a:t>15.10.2013.</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809C8089-DF34-47E2-B3EB-E65DDF4DD6CD}" type="slidenum">
              <a:rPr lang="hr-HR" smtClean="0"/>
              <a:pPr/>
              <a:t>‹#›</a:t>
            </a:fld>
            <a:endParaRPr lang="hr-HR"/>
          </a:p>
        </p:txBody>
      </p:sp>
    </p:spTree>
    <p:extLst>
      <p:ext uri="{BB962C8B-B14F-4D97-AF65-F5344CB8AC3E}">
        <p14:creationId xmlns:p14="http://schemas.microsoft.com/office/powerpoint/2010/main" val="121431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42CB-0F96-4EDD-880B-18C12BC20CE2}" type="datetimeFigureOut">
              <a:rPr lang="hr-HR" smtClean="0"/>
              <a:pPr/>
              <a:t>15.10.2013.</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C8089-DF34-47E2-B3EB-E65DDF4DD6CD}" type="slidenum">
              <a:rPr lang="hr-HR" smtClean="0"/>
              <a:pPr/>
              <a:t>‹#›</a:t>
            </a:fld>
            <a:endParaRPr lang="hr-HR"/>
          </a:p>
        </p:txBody>
      </p:sp>
    </p:spTree>
    <p:extLst>
      <p:ext uri="{BB962C8B-B14F-4D97-AF65-F5344CB8AC3E}">
        <p14:creationId xmlns:p14="http://schemas.microsoft.com/office/powerpoint/2010/main" val="391112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5576" y="2636912"/>
            <a:ext cx="7772400" cy="1470025"/>
          </a:xfrm>
        </p:spPr>
        <p:txBody>
          <a:bodyPr>
            <a:normAutofit/>
          </a:bodyPr>
          <a:lstStyle/>
          <a:p>
            <a:r>
              <a:rPr lang="hr-HR" sz="4000" dirty="0" err="1" smtClean="0"/>
              <a:t>Luteal</a:t>
            </a:r>
            <a:r>
              <a:rPr lang="hr-HR" sz="4000" dirty="0" smtClean="0"/>
              <a:t> </a:t>
            </a:r>
            <a:r>
              <a:rPr lang="hr-HR" sz="4000" dirty="0" err="1" smtClean="0"/>
              <a:t>phase</a:t>
            </a:r>
            <a:r>
              <a:rPr lang="hr-HR" sz="4000" dirty="0" smtClean="0"/>
              <a:t> </a:t>
            </a:r>
            <a:r>
              <a:rPr lang="hr-HR" sz="4000" dirty="0" err="1" smtClean="0"/>
              <a:t>support</a:t>
            </a:r>
            <a:r>
              <a:rPr lang="hr-HR" sz="4000" dirty="0" smtClean="0"/>
              <a:t> – </a:t>
            </a:r>
            <a:r>
              <a:rPr lang="hr-HR" sz="4000" dirty="0" err="1" smtClean="0"/>
              <a:t>an</a:t>
            </a:r>
            <a:r>
              <a:rPr lang="hr-HR" sz="4000" dirty="0" smtClean="0"/>
              <a:t> </a:t>
            </a:r>
            <a:r>
              <a:rPr lang="hr-HR" sz="4000" dirty="0" err="1" smtClean="0"/>
              <a:t>update</a:t>
            </a:r>
            <a:endParaRPr lang="hr-HR" sz="4000" dirty="0"/>
          </a:p>
        </p:txBody>
      </p:sp>
      <p:sp>
        <p:nvSpPr>
          <p:cNvPr id="3" name="Podnaslov 2"/>
          <p:cNvSpPr>
            <a:spLocks noGrp="1"/>
          </p:cNvSpPr>
          <p:nvPr>
            <p:ph type="subTitle" idx="1"/>
          </p:nvPr>
        </p:nvSpPr>
        <p:spPr>
          <a:xfrm>
            <a:off x="1571604" y="4293096"/>
            <a:ext cx="6858048" cy="1752600"/>
          </a:xfrm>
        </p:spPr>
        <p:txBody>
          <a:bodyPr>
            <a:normAutofit fontScale="92500"/>
          </a:bodyPr>
          <a:lstStyle/>
          <a:p>
            <a:pPr algn="l"/>
            <a:r>
              <a:rPr lang="hr-HR" dirty="0" smtClean="0">
                <a:solidFill>
                  <a:schemeClr val="tx1"/>
                </a:solidFill>
              </a:rPr>
              <a:t>Marina Šprem </a:t>
            </a:r>
            <a:r>
              <a:rPr lang="hr-HR" dirty="0" err="1" smtClean="0">
                <a:solidFill>
                  <a:schemeClr val="tx1"/>
                </a:solidFill>
              </a:rPr>
              <a:t>Goldštajn</a:t>
            </a:r>
            <a:r>
              <a:rPr lang="hr-HR" dirty="0" smtClean="0">
                <a:solidFill>
                  <a:schemeClr val="tx1"/>
                </a:solidFill>
              </a:rPr>
              <a:t>, </a:t>
            </a:r>
            <a:r>
              <a:rPr lang="hr-HR" dirty="0" err="1" smtClean="0">
                <a:solidFill>
                  <a:schemeClr val="tx1"/>
                </a:solidFill>
              </a:rPr>
              <a:t>Assist</a:t>
            </a:r>
            <a:r>
              <a:rPr lang="hr-HR" dirty="0" smtClean="0">
                <a:solidFill>
                  <a:schemeClr val="tx1"/>
                </a:solidFill>
              </a:rPr>
              <a:t> prof.</a:t>
            </a:r>
          </a:p>
          <a:p>
            <a:pPr algn="l"/>
            <a:r>
              <a:rPr lang="hr-HR" dirty="0" smtClean="0">
                <a:solidFill>
                  <a:schemeClr val="tx1"/>
                </a:solidFill>
              </a:rPr>
              <a:t>Department for </a:t>
            </a:r>
            <a:r>
              <a:rPr lang="hr-HR" dirty="0" err="1" smtClean="0">
                <a:solidFill>
                  <a:schemeClr val="tx1"/>
                </a:solidFill>
              </a:rPr>
              <a:t>gynecology</a:t>
            </a:r>
            <a:r>
              <a:rPr lang="hr-HR" dirty="0" smtClean="0">
                <a:solidFill>
                  <a:schemeClr val="tx1"/>
                </a:solidFill>
              </a:rPr>
              <a:t> </a:t>
            </a:r>
            <a:r>
              <a:rPr lang="hr-HR" dirty="0" err="1" smtClean="0">
                <a:solidFill>
                  <a:schemeClr val="tx1"/>
                </a:solidFill>
              </a:rPr>
              <a:t>and</a:t>
            </a:r>
            <a:r>
              <a:rPr lang="hr-HR" dirty="0" smtClean="0">
                <a:solidFill>
                  <a:schemeClr val="tx1"/>
                </a:solidFill>
              </a:rPr>
              <a:t> </a:t>
            </a:r>
            <a:r>
              <a:rPr lang="hr-HR" dirty="0" err="1" smtClean="0">
                <a:solidFill>
                  <a:schemeClr val="tx1"/>
                </a:solidFill>
              </a:rPr>
              <a:t>Obstetrics</a:t>
            </a:r>
            <a:endParaRPr lang="hr-HR" dirty="0" smtClean="0">
              <a:solidFill>
                <a:schemeClr val="tx1"/>
              </a:solidFill>
            </a:endParaRPr>
          </a:p>
          <a:p>
            <a:pPr algn="l"/>
            <a:r>
              <a:rPr lang="hr-HR" dirty="0" err="1" smtClean="0">
                <a:solidFill>
                  <a:schemeClr val="tx1"/>
                </a:solidFill>
              </a:rPr>
              <a:t>Medical</a:t>
            </a:r>
            <a:r>
              <a:rPr lang="hr-HR" dirty="0" smtClean="0">
                <a:solidFill>
                  <a:schemeClr val="tx1"/>
                </a:solidFill>
              </a:rPr>
              <a:t> </a:t>
            </a:r>
            <a:r>
              <a:rPr lang="hr-HR" dirty="0" err="1" smtClean="0">
                <a:solidFill>
                  <a:schemeClr val="tx1"/>
                </a:solidFill>
              </a:rPr>
              <a:t>School</a:t>
            </a:r>
            <a:r>
              <a:rPr lang="hr-HR" dirty="0" smtClean="0">
                <a:solidFill>
                  <a:schemeClr val="tx1"/>
                </a:solidFill>
              </a:rPr>
              <a:t> </a:t>
            </a:r>
            <a:r>
              <a:rPr lang="hr-HR" dirty="0" err="1" smtClean="0">
                <a:solidFill>
                  <a:schemeClr val="tx1"/>
                </a:solidFill>
              </a:rPr>
              <a:t>University</a:t>
            </a:r>
            <a:r>
              <a:rPr lang="hr-HR" dirty="0" smtClean="0">
                <a:solidFill>
                  <a:schemeClr val="tx1"/>
                </a:solidFill>
              </a:rPr>
              <a:t> </a:t>
            </a:r>
            <a:r>
              <a:rPr lang="hr-HR" dirty="0" err="1" smtClean="0">
                <a:solidFill>
                  <a:schemeClr val="tx1"/>
                </a:solidFill>
              </a:rPr>
              <a:t>of</a:t>
            </a:r>
            <a:r>
              <a:rPr lang="hr-HR" dirty="0" smtClean="0">
                <a:solidFill>
                  <a:schemeClr val="tx1"/>
                </a:solidFill>
              </a:rPr>
              <a:t> Zagreb</a:t>
            </a:r>
            <a:endParaRPr lang="hr-HR" dirty="0">
              <a:solidFill>
                <a:schemeClr val="tx1"/>
              </a:solidFill>
            </a:endParaRPr>
          </a:p>
        </p:txBody>
      </p:sp>
      <p:pic>
        <p:nvPicPr>
          <p:cNvPr id="65538" name="Picture 2" descr="http://www.fertilityindia.com/images/sub%20images/Luteal-Phase-Suppo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3" y="500042"/>
            <a:ext cx="2071701" cy="1609726"/>
          </a:xfrm>
          <a:prstGeom prst="rect">
            <a:avLst/>
          </a:prstGeom>
          <a:noFill/>
        </p:spPr>
      </p:pic>
      <p:sp>
        <p:nvSpPr>
          <p:cNvPr id="65540" name="AutoShape 4" descr="data:image/jpeg;base64,/9j/4AAQSkZJRgABAQAAAQABAAD/2wCEAAkGBhISERUUEhEVFRUUFBQUFxgUFhQUFhcUFBQVFBgWFhcYGyYgFxkjGRQUHy8gJCcpLCwsFR4xNTAqNSYrLCkBCQoKDgwOFA8PFCkcHBwpKSkpKSkpKSkpKSkpKSkpKSkpKSkpKSkpKSkpKSkpKSkpLCkpKSksKSkpKSksKSkpKf/AABEIALAAsAMBIgACEQEDEQH/xAAbAAACAwEBAQAAAAAAAAAAAAAEBQIDBgEAB//EADoQAAEDAgQDBQcCBQQDAAAAAAEAAhEDBAUSITFBUWEGInGBkRMyQqGxwdHh8BQVI1LxBxZykjNDgv/EABgBAQEBAQEAAAAAAAAAAAAAAAEAAgME/8QAGxEBAQEBAQEBAQAAAAAAAAAAAAERAiFBMRL/2gAMAwEAAhEDEQA/APojVa1VNVrV1YWNVjVW1WtUVd7Qz03t4lpHyXzW4pQV9Sasz2l7Pkk1aYkHV7RwP9wWO5rXNYurEaoR7QEdVszm6FC1qRBg6+C8+OuhaWWdt151DXQmFOvSgSOChcOIbmHD7qxAbzDm5g6YGzuo4IkXTWjkB9kNd3DnNgCecBE2loYGmvVRU03ZzJHgOSKbbDnovVWBomI5woir1RiF5YRFu2SELbgndMKdPKOpW+edZtcqGSSoKZUV6HJdSKYUCl1JHUClGVEo6kUvoFHUipGrVa1UtVrUsrWqxqrarGoK+k2VcEM5siJhCC8ezSoJHMfn8rN0xVinZqlVlze448h3Seo+4WUvuzT2SDBMA6bQt424a4d0+SXYi4sbMTzXO43LXzy4wp8EZShKlg8NgsK1ta+adS0j0QdW8Z19JWcOs1Z2ZJiITIWMJjhjWVaj8oPdAnxJJjx0+aLubMDgFSK1m324c5zf3MIejhcHZE0Kv9R0Akl0AD0Th1kG6vn5qkn1XS6nQDV5zUW6uwbD7KxmYicvd+y3Op8ZwrKiSiDSEqJt10ZRplG0ChmUEZRpKQ2gUdRKDosRlIJRs1WNVTVa1QWsV7WqhhVL7vK6CRPATqfAcUWk0pMlecDyQlO4gIWvjQZUE+7GvQ66rFpMX2Qg5RE66dEP7Tg79+KDqY6ZgNLhzbr8kuxDGnSMrO9yOpPQhZvTUgzEez1J4kDKd5bz8OKhhWEMp0oEF+uYxuSTHySerf1ZzOa9nQGR9U37MU87H1XfE7LB1gNWdmm7iu6pOYQadPOXOa0gQ0kExMneJ4oiphgPvfJX3lX2QL2gS0E7cBqVGyuDcDM2A3n9gn6AlGwp0xDGBvONz4ncoa8qtgg8ii8Vw+pBLHzHCI+fFZG9rlrsr54HQaaqUToYS17gW1HCCDBAI01+ycsjY8Erw69Y39Z/CgKlR9wHMBiA2IOoBny1VhMrjCxu0eI/CE9gE/EtbJBHilFW4GadpXTms2KG26vp0UTTYCrm0VtlVTpomm1dZTVrGKQpqsaqmq1igtaF66wynVb/AFGzHkVKmFOrTk+8R0R0YAfg+VpFOq8cg+HtnzE/NK6vZu4eYfVbE/CIlaFtDX3toO3pxUnUyNnDzBC5Y1rlo2nRYGAgOHvcCTzV/wDET6j9/JZwuFerUpvOSpTDY0kGZ/T1VTsLrDYtPqPujU1LntO4B8QCkmOYtTtqeYQ0ZgDA014wPBAttrgcPRzgqbuwfUGSowZT567T46otMMLKsbkANmHCSYIAaeOqeCk2m0NaIAG338VC1YKFJoIjQDbiOaHfd5jDdSTAHM/v6JniddQNSRMaaneJ+6GOCUWmXDOebwCflsmwp5GxPUnaTxKT4tfZGk8ToEhS/DaTXAAAZtAOvRMaNk1g21SjALuXgPMuDSWzvBMGOuid1qk6BOrAN7WAaSdllbexNR0h35WtuMF9oP6ji0cGtifMqm3whlIw0k+O6eVQlvZZQiBSRhpLns10ZDimpNYrsi6GKSlqtYqmImkxVCynPmgH35zQfe5cUxDgFx1yFi3SXHEw0wZBMbwPqeqYUabnDXu+O6DvcRpsyuqAEBwInWNYlMRXzDMD3TxOg+aw0hSwymHF5GZxjU+myJuGNIhwEIOrdQO6ZPmB6ocVnPDnNkhsyfD6+Sk8zDCD/wCUxqfdGg8ZXa+F5hHtSNjo0cNeaX/zxgOtRuxHnouHHqZ2qN9VeH1o3gVGEF3Tbik2FUvY1KjqrpIkMAMjIQO8J4yCCl1PGHe0AadDv1RL7epVrAQRDRrtpqZnks/qhjcYo07FZu5r+3f3TI2AGvyCfuwJv/tqOI5aNHmRuufzG3oCKbR/8gD1dx+aaiX+SVHXFMNBZ3cskaQJcZC11Gg2mIGp4k7/AKJBRxurWcfYNBLTv8IPV326pn7atmY2owAvcGywlzQTz5bFREVKpOg3Xv4Abv1O8AmB+UUWtpiB+SfFA3uIta2SfBIcrOa3oFyBwWUxLFH1e63adE8wZjwwZl0jNH5V7KpwuQtICwqV1dmm2Y0Oh6FepBXVAIiJCOrBCSvjQG5A85PoEIMUqVHtY0EZiBJBaPHmVobPDaLHZgwZvDbwRdTXfZcySvuKTPdaHEfE7vEnmJ0C428LzOp/CU4rbeyfJJLHSWmPlPNN+zYztNR4DaYkCTq6NyTwaPmsk2sbHSX7fVKsZ7Rg/wBKl7o0Lhxjg3p1QmPdpTUllM5aY3dtmA+jfqldhbVKv/jZI/uOg/fRSHWtWjUf32AzHe/KbU8FtyRDRx2Ou3BKb3B3U6RdmggjbqYhaTs1hHsKeeoSaj4mfhG4aOR5ohqDMLp0tcuXqVbZ1XuecjJp5dHmAMw5cwmFaq0ggiQdCDsR1VFS7AECAAIAHJILrrB69V3eqNA5jvHyGwXmdmLcA5wahIgl5P0B0Xa+LhhmeIHqjqVP2gnOI6aqIfCaVG3HsKYyhxfUaCZ4iRO/EJgHa8/3xKXXOA0nPbULn52e6Q6BvJEJhRqA93iPmpF99f8AeIOiHLg8ZSAZ01+vomd7Yh/Q80hY2q1pc6mW6HcjUeG4UcFW+H0mkkDTrrCZBgjRZ5uLAjl9PVWYVjBc/JGnArpzWaewuLsry0Cth0j9yp0K5dpAB2JPDwHFVNKk9nEbj5jkqxmChTjiT1P70UmQTqZPLgPLj5pXUxgbagjcQqKdhcPqsrMc1jcpaQ+e80mRoB5yudaOrqk1wh4BHVDXGENq0srZEExrA9NkJd1Koe1kSXmARJHUk8IGqf1HhrQGkaBWphn9m6hrU6TgQ1zxqDIIGp18AtwbdrGhrNANgAI+iV3GNNovZn2c4jw0OqLdee093XwQVlvatqOBcZFMh0c3fDInhup4hiYaYJgHUIO0wyo2rUqOqANeGgMAmMs6k7TqgcdtqjiymwT7RwYHf2Hck+DZPkhJ3eMBu7oSi7xx5HcGw4psexDQ7R5I6kk+qhivZsik4UgCTvrBjjHVXp8Z63oVqx7xO/Faq1uBRaGuMacZVfY+1yh5qSXCA0HhvJ8U8qw7RwDhyIkfNSBWN+2oSGmY1PRX1aTWuzOd6mBH3ULbDabCXUxkkRpq09Y8VnscsLhsvPfA+IHYeG4UTe77SUm7Eu8NvUpT/uOrXOWjTzcDlEgeLjop4b2LzgPunEyJFJvdAnUZyNSei0TBTptysaGtGwaIAV6ChnZtpZLwGv4wFPD8EbTMjUq6+xQMEkwlNh2hLqpb8JOi6citGAulRa+V0rYKGK5iHYURTKWVN1gdKsQXt23jcjlomNe4AECNPJSpEASgbipmMRPTdc+mhWG95xcfh08yPxC7eVAeSAw7Da9M1C+o2KhDg0A92BG/GQB6JVjWLOpS0gh0acZ8OiwcNW4GyuRUqHuDRrRpMGCSeWmyaNqMpiGgADgFl+zuLVPYNY8GWy0HmJ0+qZ1aNY7U3HxgD5qQu4xCOKFwvtAw18hMnI4jxBAj0JQj8AuKnvOa0f8AKforbTsg1hzF8kcgQlHtTEwPMwve2G5KjbWrGM1hxM7jhy8UtrV/ZOndm/Vp5hSNabdZI/PiUPil17NuYAnaQN9TGnMrtK8a5uYGQUNcY4yiQ50RMeuiKh9MuIBylumx0ICDxDEQxpLuAKKo4m2pqCvVabKkh7WuA5idT+n1USqy7TiswE6OgA+P2Q19jEaN1PyCafyK3GzI+fpKlQ7PUiZ4ckyJkBa1azpMk808wzAQzU7p66mxo7rQFFrwditysuNbC6vFclaRO0q1jkO0q1qWAuMYg6kM0Et4xJIPlwWbpduw2vTgEtzQ7Q6AgiesEz5LZOYCIKX/AO26JdmyCfBZvLWm1K9DxmzAg6zwheq2zaoh7QW8J38RyQjMOye4NOLTt4hFsr81mzCIs6NOmNBELz74SluIXoyOHQ+sKnA8MfUpipVeQ07ATJjSSSs2mQ0N/v5fhU1MTHMIO+wGSPZVCDIEOg78ZhMBgFBrYcC8xqXF2/QAwEenxThdJ9Uuq54pe6BuXObILugnTyQPabDKmQuovJjUtI3HQjc9E5tGNptFNkhomATPUiSpF87CfDb1VifPrNl01siY6z9lbWtLkuhwnrK2bKADojQ6j7hcubNw1a0kchqQmwaqwe2ysGbU6eKa/wAPGgP+SltGuZEgiNdQRrw36ooXKkoxK+FES8wOfD/KY2cik0nQvAdB4SNAfKPVZ/F8ZotyNqwQ6rTEb7PBnyhPrm9B1B0KCGvLiASdgCSeEBZXDcSeaxM6OMx++iL7S4j3cgPvb+A/X6Kns5aT3iunLNaljpC6uMXVpEjCrWlUNKtaUsL2FGUGDiUAHKu/uixmYAkDeN45opht7YKIqt4gbnksRW7cUG/GfIfqh3f6g0RtmOpXNpurgU3CCxpHgF2xcxtPIHaNJABOonWPmvntb/UBpHdY6ev+E5/04xZ9U3Oc6lzKg6AtLIH/AFb6owtRUdO0zw0O6naXoqUmPAJzDUAbOGjhO2jgQu1j1Sns9d5atzQJ9yqarf8AhWhxHk+f+ykNxFr8hLQMze+0TMubrl001EjzRNnfNq021GnuuaCOnTxC5VqgcVjXX9WjWqsoQ5gdmyHhm7xjzJVibG4rsAlxgDWeQG59EbWu28Nl8o7QdoK9Rhp5CwO0POOIV2EXd+ykI77QIAJ1AHinA+m/xf1H1CsNyvmX+8bph71A6HkDsrqfb1/xUXeh/KsLS9q8Fo16ZcQGvbqHDQ+B5hKqeD3DWD2daRGxmfkUuve0rqrYDS0Hfmn/AGYuHlneWpBaRjC6zn94HfUrX4ba5GgIzIF0LQSXlFeUiNpVrVQ1WtKWVzVKJVbSrAVIixDshRquzZYPRU0+w1EcFpQVIKwkLOx9AfCmdphwotJpNAMbcxyRoXQhMviHbFjJBBzDhxWcwzE61S5dUYYe70jkei3eJYFTre80TzVOHdnadIy0I/k6R33aC4Zo6lB58PLVBYC6o+vmM6mSVuriyDxBULXDGs2AVidOGsdqWiURStWtEAKwLqQpfYsO7R6Ks4TT/tHoiwvKIE4JS/tCKoWzW7BWr0qTq9K5K9Kk7K8uSvKT/9k="/>
          <p:cNvSpPr>
            <a:spLocks noChangeAspect="1" noChangeArrowheads="1"/>
          </p:cNvSpPr>
          <p:nvPr/>
        </p:nvSpPr>
        <p:spPr bwMode="auto">
          <a:xfrm>
            <a:off x="0" y="-800100"/>
            <a:ext cx="1676400" cy="1676400"/>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65542" name="AutoShape 6" descr="data:image/jpeg;base64,/9j/4AAQSkZJRgABAQAAAQABAAD/2wCEAAkGBhISERUUEhEVFRUUFBQUFxgUFhQUFhcUFBQVFBgWFhcYGyYgFxkjGRQUHy8gJCcpLCwsFR4xNTAqNSYrLCkBCQoKDgwOFA8PFCkcHBwpKSkpKSkpKSkpKSkpKSkpKSkpKSkpKSkpKSkpKSkpKSkpLCkpKSksKSkpKSksKSkpKf/AABEIALAAsAMBIgACEQEDEQH/xAAbAAACAwEBAQAAAAAAAAAAAAAEBQIDBgEAB//EADoQAAEDAgQDBQcCBQQDAAAAAAEAAhEDBAUSITFBUWEGInGBkRMyQqGxwdHh8BQVI1LxBxZykjNDgv/EABgBAQEBAQEAAAAAAAAAAAAAAAEAAgME/8QAGxEBAQEBAQEBAQAAAAAAAAAAAAERAiFBMRL/2gAMAwEAAhEDEQA/APojVa1VNVrV1YWNVjVW1WtUVd7Qz03t4lpHyXzW4pQV9Sasz2l7Pkk1aYkHV7RwP9wWO5rXNYurEaoR7QEdVszm6FC1qRBg6+C8+OuhaWWdt151DXQmFOvSgSOChcOIbmHD7qxAbzDm5g6YGzuo4IkXTWjkB9kNd3DnNgCecBE2loYGmvVRU03ZzJHgOSKbbDnovVWBomI5woir1RiF5YRFu2SELbgndMKdPKOpW+edZtcqGSSoKZUV6HJdSKYUCl1JHUClGVEo6kUvoFHUipGrVa1UtVrUsrWqxqrarGoK+k2VcEM5siJhCC8ezSoJHMfn8rN0xVinZqlVlze448h3Seo+4WUvuzT2SDBMA6bQt424a4d0+SXYi4sbMTzXO43LXzy4wp8EZShKlg8NgsK1ta+adS0j0QdW8Z19JWcOs1Z2ZJiITIWMJjhjWVaj8oPdAnxJJjx0+aLubMDgFSK1m324c5zf3MIejhcHZE0Kv9R0Akl0AD0Th1kG6vn5qkn1XS6nQDV5zUW6uwbD7KxmYicvd+y3Op8ZwrKiSiDSEqJt10ZRplG0ChmUEZRpKQ2gUdRKDosRlIJRs1WNVTVa1QWsV7WqhhVL7vK6CRPATqfAcUWk0pMlecDyQlO4gIWvjQZUE+7GvQ66rFpMX2Qg5RE66dEP7Tg79+KDqY6ZgNLhzbr8kuxDGnSMrO9yOpPQhZvTUgzEez1J4kDKd5bz8OKhhWEMp0oEF+uYxuSTHySerf1ZzOa9nQGR9U37MU87H1XfE7LB1gNWdmm7iu6pOYQadPOXOa0gQ0kExMneJ4oiphgPvfJX3lX2QL2gS0E7cBqVGyuDcDM2A3n9gn6AlGwp0xDGBvONz4ncoa8qtgg8ii8Vw+pBLHzHCI+fFZG9rlrsr54HQaaqUToYS17gW1HCCDBAI01+ycsjY8Erw69Y39Z/CgKlR9wHMBiA2IOoBny1VhMrjCxu0eI/CE9gE/EtbJBHilFW4GadpXTms2KG26vp0UTTYCrm0VtlVTpomm1dZTVrGKQpqsaqmq1igtaF66wynVb/AFGzHkVKmFOrTk+8R0R0YAfg+VpFOq8cg+HtnzE/NK6vZu4eYfVbE/CIlaFtDX3toO3pxUnUyNnDzBC5Y1rlo2nRYGAgOHvcCTzV/wDET6j9/JZwuFerUpvOSpTDY0kGZ/T1VTsLrDYtPqPujU1LntO4B8QCkmOYtTtqeYQ0ZgDA014wPBAttrgcPRzgqbuwfUGSowZT567T46otMMLKsbkANmHCSYIAaeOqeCk2m0NaIAG338VC1YKFJoIjQDbiOaHfd5jDdSTAHM/v6JniddQNSRMaaneJ+6GOCUWmXDOebwCflsmwp5GxPUnaTxKT4tfZGk8ToEhS/DaTXAAAZtAOvRMaNk1g21SjALuXgPMuDSWzvBMGOuid1qk6BOrAN7WAaSdllbexNR0h35WtuMF9oP6ji0cGtifMqm3whlIw0k+O6eVQlvZZQiBSRhpLns10ZDimpNYrsi6GKSlqtYqmImkxVCynPmgH35zQfe5cUxDgFx1yFi3SXHEw0wZBMbwPqeqYUabnDXu+O6DvcRpsyuqAEBwInWNYlMRXzDMD3TxOg+aw0hSwymHF5GZxjU+myJuGNIhwEIOrdQO6ZPmB6ocVnPDnNkhsyfD6+Sk8zDCD/wCUxqfdGg8ZXa+F5hHtSNjo0cNeaX/zxgOtRuxHnouHHqZ2qN9VeH1o3gVGEF3Tbik2FUvY1KjqrpIkMAMjIQO8J4yCCl1PGHe0AadDv1RL7epVrAQRDRrtpqZnks/qhjcYo07FZu5r+3f3TI2AGvyCfuwJv/tqOI5aNHmRuufzG3oCKbR/8gD1dx+aaiX+SVHXFMNBZ3cskaQJcZC11Gg2mIGp4k7/AKJBRxurWcfYNBLTv8IPV326pn7atmY2owAvcGywlzQTz5bFREVKpOg3Xv4Abv1O8AmB+UUWtpiB+SfFA3uIta2SfBIcrOa3oFyBwWUxLFH1e63adE8wZjwwZl0jNH5V7KpwuQtICwqV1dmm2Y0Oh6FepBXVAIiJCOrBCSvjQG5A85PoEIMUqVHtY0EZiBJBaPHmVobPDaLHZgwZvDbwRdTXfZcySvuKTPdaHEfE7vEnmJ0C428LzOp/CU4rbeyfJJLHSWmPlPNN+zYztNR4DaYkCTq6NyTwaPmsk2sbHSX7fVKsZ7Rg/wBKl7o0Lhxjg3p1QmPdpTUllM5aY3dtmA+jfqldhbVKv/jZI/uOg/fRSHWtWjUf32AzHe/KbU8FtyRDRx2Ou3BKb3B3U6RdmggjbqYhaTs1hHsKeeoSaj4mfhG4aOR5ohqDMLp0tcuXqVbZ1XuecjJp5dHmAMw5cwmFaq0ggiQdCDsR1VFS7AECAAIAHJILrrB69V3eqNA5jvHyGwXmdmLcA5wahIgl5P0B0Xa+LhhmeIHqjqVP2gnOI6aqIfCaVG3HsKYyhxfUaCZ4iRO/EJgHa8/3xKXXOA0nPbULn52e6Q6BvJEJhRqA93iPmpF99f8AeIOiHLg8ZSAZ01+vomd7Yh/Q80hY2q1pc6mW6HcjUeG4UcFW+H0mkkDTrrCZBgjRZ5uLAjl9PVWYVjBc/JGnArpzWaewuLsry0Cth0j9yp0K5dpAB2JPDwHFVNKk9nEbj5jkqxmChTjiT1P70UmQTqZPLgPLj5pXUxgbagjcQqKdhcPqsrMc1jcpaQ+e80mRoB5yudaOrqk1wh4BHVDXGENq0srZEExrA9NkJd1Koe1kSXmARJHUk8IGqf1HhrQGkaBWphn9m6hrU6TgQ1zxqDIIGp18AtwbdrGhrNANgAI+iV3GNNovZn2c4jw0OqLdee093XwQVlvatqOBcZFMh0c3fDInhup4hiYaYJgHUIO0wyo2rUqOqANeGgMAmMs6k7TqgcdtqjiymwT7RwYHf2Hck+DZPkhJ3eMBu7oSi7xx5HcGw4psexDQ7R5I6kk+qhivZsik4UgCTvrBjjHVXp8Z63oVqx7xO/Faq1uBRaGuMacZVfY+1yh5qSXCA0HhvJ8U8qw7RwDhyIkfNSBWN+2oSGmY1PRX1aTWuzOd6mBH3ULbDabCXUxkkRpq09Y8VnscsLhsvPfA+IHYeG4UTe77SUm7Eu8NvUpT/uOrXOWjTzcDlEgeLjop4b2LzgPunEyJFJvdAnUZyNSei0TBTptysaGtGwaIAV6ChnZtpZLwGv4wFPD8EbTMjUq6+xQMEkwlNh2hLqpb8JOi6citGAulRa+V0rYKGK5iHYURTKWVN1gdKsQXt23jcjlomNe4AECNPJSpEASgbipmMRPTdc+mhWG95xcfh08yPxC7eVAeSAw7Da9M1C+o2KhDg0A92BG/GQB6JVjWLOpS0gh0acZ8OiwcNW4GyuRUqHuDRrRpMGCSeWmyaNqMpiGgADgFl+zuLVPYNY8GWy0HmJ0+qZ1aNY7U3HxgD5qQu4xCOKFwvtAw18hMnI4jxBAj0JQj8AuKnvOa0f8AKforbTsg1hzF8kcgQlHtTEwPMwve2G5KjbWrGM1hxM7jhy8UtrV/ZOndm/Vp5hSNabdZI/PiUPil17NuYAnaQN9TGnMrtK8a5uYGQUNcY4yiQ50RMeuiKh9MuIBylumx0ICDxDEQxpLuAKKo4m2pqCvVabKkh7WuA5idT+n1USqy7TiswE6OgA+P2Q19jEaN1PyCafyK3GzI+fpKlQ7PUiZ4ckyJkBa1azpMk808wzAQzU7p66mxo7rQFFrwditysuNbC6vFclaRO0q1jkO0q1qWAuMYg6kM0Et4xJIPlwWbpduw2vTgEtzQ7Q6AgiesEz5LZOYCIKX/AO26JdmyCfBZvLWm1K9DxmzAg6zwheq2zaoh7QW8J38RyQjMOye4NOLTt4hFsr81mzCIs6NOmNBELz74SluIXoyOHQ+sKnA8MfUpipVeQ07ATJjSSSs2mQ0N/v5fhU1MTHMIO+wGSPZVCDIEOg78ZhMBgFBrYcC8xqXF2/QAwEenxThdJ9Uuq54pe6BuXObILugnTyQPabDKmQuovJjUtI3HQjc9E5tGNptFNkhomATPUiSpF87CfDb1VifPrNl01siY6z9lbWtLkuhwnrK2bKADojQ6j7hcubNw1a0kchqQmwaqwe2ysGbU6eKa/wAPGgP+SltGuZEgiNdQRrw36ooXKkoxK+FES8wOfD/KY2cik0nQvAdB4SNAfKPVZ/F8ZotyNqwQ6rTEb7PBnyhPrm9B1B0KCGvLiASdgCSeEBZXDcSeaxM6OMx++iL7S4j3cgPvb+A/X6Kns5aT3iunLNaljpC6uMXVpEjCrWlUNKtaUsL2FGUGDiUAHKu/uixmYAkDeN45opht7YKIqt4gbnksRW7cUG/GfIfqh3f6g0RtmOpXNpurgU3CCxpHgF2xcxtPIHaNJABOonWPmvntb/UBpHdY6ev+E5/04xZ9U3Oc6lzKg6AtLIH/AFb6owtRUdO0zw0O6naXoqUmPAJzDUAbOGjhO2jgQu1j1Sns9d5atzQJ9yqarf8AhWhxHk+f+ykNxFr8hLQMze+0TMubrl001EjzRNnfNq021GnuuaCOnTxC5VqgcVjXX9WjWqsoQ5gdmyHhm7xjzJVibG4rsAlxgDWeQG59EbWu28Nl8o7QdoK9Rhp5CwO0POOIV2EXd+ykI77QIAJ1AHinA+m/xf1H1CsNyvmX+8bph71A6HkDsrqfb1/xUXeh/KsLS9q8Fo16ZcQGvbqHDQ+B5hKqeD3DWD2daRGxmfkUuve0rqrYDS0Hfmn/AGYuHlneWpBaRjC6zn94HfUrX4ba5GgIzIF0LQSXlFeUiNpVrVQ1WtKWVzVKJVbSrAVIixDshRquzZYPRU0+w1EcFpQVIKwkLOx9AfCmdphwotJpNAMbcxyRoXQhMviHbFjJBBzDhxWcwzE61S5dUYYe70jkei3eJYFTre80TzVOHdnadIy0I/k6R33aC4Zo6lB58PLVBYC6o+vmM6mSVuriyDxBULXDGs2AVidOGsdqWiURStWtEAKwLqQpfYsO7R6Ks4TT/tHoiwvKIE4JS/tCKoWzW7BWr0qTq9K5K9Kk7K8uSvKT/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65544" name="Picture 8" descr="http://www.aboutlawsuits.com/wp-content/uploads/white-pills-and-bottle-2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3702" y="500042"/>
            <a:ext cx="2095500" cy="1643074"/>
          </a:xfrm>
          <a:prstGeom prst="rect">
            <a:avLst/>
          </a:prstGeom>
          <a:noFill/>
        </p:spPr>
      </p:pic>
      <p:pic>
        <p:nvPicPr>
          <p:cNvPr id="65546" name="Picture 10" descr="http://www.press-pub.com/media/siteusers/2012/Jul/03/o/ge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7686" y="500042"/>
            <a:ext cx="2143140" cy="1643074"/>
          </a:xfrm>
          <a:prstGeom prst="rect">
            <a:avLst/>
          </a:prstGeom>
          <a:noFill/>
        </p:spPr>
      </p:pic>
      <p:pic>
        <p:nvPicPr>
          <p:cNvPr id="65548" name="Picture 12" descr="http://www.healthguidance.org/hgimages/16319Birthcontrolrin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57422" y="500042"/>
            <a:ext cx="1857388" cy="1643054"/>
          </a:xfrm>
          <a:prstGeom prst="rect">
            <a:avLst/>
          </a:prstGeom>
          <a:noFill/>
        </p:spPr>
      </p:pic>
    </p:spTree>
    <p:extLst>
      <p:ext uri="{BB962C8B-B14F-4D97-AF65-F5344CB8AC3E}">
        <p14:creationId xmlns:p14="http://schemas.microsoft.com/office/powerpoint/2010/main" val="3732578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637" r="4918"/>
          <a:stretch/>
        </p:blipFill>
        <p:spPr bwMode="auto">
          <a:xfrm>
            <a:off x="0" y="-10886"/>
            <a:ext cx="9342728" cy="686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6542" y="223610"/>
            <a:ext cx="7772400" cy="1362075"/>
          </a:xfrm>
        </p:spPr>
        <p:txBody>
          <a:bodyPr/>
          <a:lstStyle/>
          <a:p>
            <a:pPr algn="ctr"/>
            <a:r>
              <a:rPr lang="hr-HR" dirty="0" smtClean="0">
                <a:solidFill>
                  <a:schemeClr val="bg1"/>
                </a:solidFill>
                <a:latin typeface="+mj-lt"/>
              </a:rPr>
              <a:t>     </a:t>
            </a:r>
            <a:r>
              <a:rPr lang="en-US" dirty="0" err="1" smtClean="0">
                <a:solidFill>
                  <a:schemeClr val="bg1"/>
                </a:solidFill>
                <a:latin typeface="+mj-lt"/>
              </a:rPr>
              <a:t>lps</a:t>
            </a:r>
            <a:r>
              <a:rPr lang="en-US" dirty="0" smtClean="0">
                <a:solidFill>
                  <a:schemeClr val="bg1"/>
                </a:solidFill>
              </a:rPr>
              <a:t> has a significant </a:t>
            </a:r>
            <a:r>
              <a:rPr lang="en-US" dirty="0" smtClean="0">
                <a:solidFill>
                  <a:schemeClr val="bg1"/>
                </a:solidFill>
                <a:latin typeface="+mj-lt"/>
              </a:rPr>
              <a:t>impact</a:t>
            </a:r>
            <a:r>
              <a:rPr lang="hr-HR" dirty="0" smtClean="0">
                <a:solidFill>
                  <a:schemeClr val="bg1"/>
                </a:solidFill>
                <a:latin typeface="+mj-lt"/>
              </a:rPr>
              <a:t/>
            </a:r>
            <a:br>
              <a:rPr lang="hr-HR" dirty="0" smtClean="0">
                <a:solidFill>
                  <a:schemeClr val="bg1"/>
                </a:solidFill>
                <a:latin typeface="+mj-lt"/>
              </a:rPr>
            </a:br>
            <a:r>
              <a:rPr lang="hr-HR" dirty="0" err="1" smtClean="0">
                <a:solidFill>
                  <a:schemeClr val="bg1"/>
                </a:solidFill>
              </a:rPr>
              <a:t>perspectives</a:t>
            </a:r>
            <a:r>
              <a:rPr lang="hr-HR" dirty="0" smtClean="0">
                <a:solidFill>
                  <a:schemeClr val="bg1"/>
                </a:solidFill>
              </a:rPr>
              <a:t> </a:t>
            </a:r>
            <a:endParaRPr lang="en-US" dirty="0">
              <a:solidFill>
                <a:schemeClr val="bg1"/>
              </a:solidFill>
              <a:latin typeface="+mj-lt"/>
            </a:endParaRPr>
          </a:p>
        </p:txBody>
      </p:sp>
    </p:spTree>
    <p:extLst>
      <p:ext uri="{BB962C8B-B14F-4D97-AF65-F5344CB8AC3E}">
        <p14:creationId xmlns:p14="http://schemas.microsoft.com/office/powerpoint/2010/main" val="2792974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on LPS</a:t>
            </a:r>
            <a:endParaRPr lang="en-US" dirty="0"/>
          </a:p>
        </p:txBody>
      </p:sp>
      <p:sp>
        <p:nvSpPr>
          <p:cNvPr id="3" name="Content Placeholder 2"/>
          <p:cNvSpPr>
            <a:spLocks noGrp="1"/>
          </p:cNvSpPr>
          <p:nvPr>
            <p:ph idx="1"/>
          </p:nvPr>
        </p:nvSpPr>
        <p:spPr>
          <a:xfrm>
            <a:off x="435429" y="1271588"/>
            <a:ext cx="8589509" cy="4756150"/>
          </a:xfrm>
        </p:spPr>
        <p:txBody>
          <a:bodyPr/>
          <a:lstStyle/>
          <a:p>
            <a:pPr marL="0" indent="0">
              <a:buNone/>
            </a:pPr>
            <a:r>
              <a:rPr lang="en-US" sz="2200" b="1" dirty="0" smtClean="0"/>
              <a:t>Although LPS is at the tail-end of the IVF process, women still experience a high level of anxiety, stress and anticipation during this time</a:t>
            </a:r>
            <a:endParaRPr lang="en-US" sz="2200" b="1" dirty="0"/>
          </a:p>
        </p:txBody>
      </p:sp>
      <p:sp>
        <p:nvSpPr>
          <p:cNvPr id="4" name="Rectangle 3"/>
          <p:cNvSpPr/>
          <p:nvPr/>
        </p:nvSpPr>
        <p:spPr>
          <a:xfrm>
            <a:off x="783771" y="2616597"/>
            <a:ext cx="3628572" cy="149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l" eaLnBrk="0" hangingPunct="0">
              <a:lnSpc>
                <a:spcPct val="90000"/>
              </a:lnSpc>
              <a:spcBef>
                <a:spcPct val="30000"/>
              </a:spcBef>
              <a:buClr>
                <a:srgbClr val="B3D313"/>
              </a:buClr>
              <a:buFont typeface="Arial" pitchFamily="34" charset="0"/>
              <a:buChar char="•"/>
            </a:pPr>
            <a:r>
              <a:rPr lang="en-US" sz="1800" b="0" i="1" dirty="0" smtClean="0">
                <a:solidFill>
                  <a:schemeClr val="tx1">
                    <a:lumMod val="75000"/>
                  </a:schemeClr>
                </a:solidFill>
                <a:latin typeface="+mj-lt"/>
                <a:cs typeface="Arial MT Md"/>
              </a:rPr>
              <a:t>“Once </a:t>
            </a:r>
            <a:r>
              <a:rPr lang="en-US" sz="1800" b="0" i="1" dirty="0">
                <a:solidFill>
                  <a:schemeClr val="tx1">
                    <a:lumMod val="75000"/>
                  </a:schemeClr>
                </a:solidFill>
                <a:latin typeface="+mj-lt"/>
                <a:cs typeface="Arial MT Md"/>
              </a:rPr>
              <a:t>you're pregnant, you want to do everything you can to stay pregnant and be healthy</a:t>
            </a:r>
            <a:r>
              <a:rPr lang="en-US" sz="1800" b="0" i="1" dirty="0" smtClean="0">
                <a:solidFill>
                  <a:schemeClr val="tx1">
                    <a:lumMod val="75000"/>
                  </a:schemeClr>
                </a:solidFill>
                <a:latin typeface="+mj-lt"/>
                <a:cs typeface="Arial MT Md"/>
              </a:rPr>
              <a:t>. </a:t>
            </a:r>
            <a:r>
              <a:rPr lang="en-US" sz="1800" b="0" i="1" dirty="0">
                <a:solidFill>
                  <a:schemeClr val="tx1">
                    <a:lumMod val="75000"/>
                  </a:schemeClr>
                </a:solidFill>
                <a:latin typeface="+mj-lt"/>
                <a:cs typeface="Arial MT Md"/>
              </a:rPr>
              <a:t>G</a:t>
            </a:r>
            <a:r>
              <a:rPr lang="en-US" sz="1800" b="0" i="1" dirty="0" smtClean="0">
                <a:solidFill>
                  <a:schemeClr val="tx1">
                    <a:lumMod val="75000"/>
                  </a:schemeClr>
                </a:solidFill>
                <a:latin typeface="+mj-lt"/>
                <a:cs typeface="Arial MT Md"/>
              </a:rPr>
              <a:t>etting </a:t>
            </a:r>
            <a:r>
              <a:rPr lang="en-US" sz="1800" b="0" i="1" dirty="0">
                <a:solidFill>
                  <a:schemeClr val="tx1">
                    <a:lumMod val="75000"/>
                  </a:schemeClr>
                </a:solidFill>
                <a:latin typeface="+mj-lt"/>
                <a:cs typeface="Arial MT Md"/>
              </a:rPr>
              <a:t>pregnant is only one step in the process.  Staying pregnant is another whole </a:t>
            </a:r>
            <a:r>
              <a:rPr lang="en-US" sz="1800" b="0" i="1" dirty="0" smtClean="0">
                <a:solidFill>
                  <a:schemeClr val="tx1">
                    <a:lumMod val="75000"/>
                  </a:schemeClr>
                </a:solidFill>
                <a:latin typeface="+mj-lt"/>
                <a:cs typeface="Arial MT Md"/>
              </a:rPr>
              <a:t>deal.” – Alice </a:t>
            </a:r>
            <a:endParaRPr lang="en-US" sz="1800" b="0" i="1" dirty="0">
              <a:solidFill>
                <a:schemeClr val="tx1">
                  <a:lumMod val="75000"/>
                </a:schemeClr>
              </a:solidFill>
              <a:latin typeface="+mj-lt"/>
              <a:cs typeface="Arial MT Md"/>
            </a:endParaRPr>
          </a:p>
        </p:txBody>
      </p:sp>
      <p:sp>
        <p:nvSpPr>
          <p:cNvPr id="5" name="Rounded Rectangle 4"/>
          <p:cNvSpPr/>
          <p:nvPr/>
        </p:nvSpPr>
        <p:spPr>
          <a:xfrm>
            <a:off x="522514" y="5470299"/>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rgbClr val="000000"/>
                </a:solidFill>
              </a:rPr>
              <a:t>Although a small part of the process, LPS can have a significant impact</a:t>
            </a:r>
            <a:endParaRPr lang="en-US" sz="1600" dirty="0">
              <a:solidFill>
                <a:srgbClr val="000000"/>
              </a:solidFill>
            </a:endParaRPr>
          </a:p>
        </p:txBody>
      </p:sp>
      <p:pic>
        <p:nvPicPr>
          <p:cNvPr id="17409" name="Pict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34856" y="2333954"/>
            <a:ext cx="2815771" cy="206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534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Perspectives on current </a:t>
            </a:r>
            <a:r>
              <a:rPr lang="en-US" dirty="0"/>
              <a:t>progesterone options</a:t>
            </a:r>
          </a:p>
        </p:txBody>
      </p:sp>
      <p:sp>
        <p:nvSpPr>
          <p:cNvPr id="3" name="Content Placeholder 2"/>
          <p:cNvSpPr>
            <a:spLocks noGrp="1"/>
          </p:cNvSpPr>
          <p:nvPr>
            <p:ph idx="1"/>
          </p:nvPr>
        </p:nvSpPr>
        <p:spPr>
          <a:xfrm>
            <a:off x="522514" y="1916832"/>
            <a:ext cx="8502424" cy="4756150"/>
          </a:xfrm>
        </p:spPr>
        <p:txBody>
          <a:bodyPr/>
          <a:lstStyle/>
          <a:p>
            <a:pPr marL="0" indent="0">
              <a:buNone/>
            </a:pPr>
            <a:r>
              <a:rPr lang="en-US" sz="2200" b="1" dirty="0"/>
              <a:t>Current LPS delivery </a:t>
            </a:r>
            <a:r>
              <a:rPr lang="en-US" sz="2200" b="1" dirty="0" smtClean="0"/>
              <a:t>has its short-comings; from the pain of intramuscular  injections, to the messiness and worry associated with gels and suppositories, to systemic concerns with pills</a:t>
            </a:r>
            <a:endParaRPr lang="en-US" sz="2200" b="1" dirty="0"/>
          </a:p>
          <a:p>
            <a:endParaRPr lang="en-US" sz="2200" b="1" dirty="0"/>
          </a:p>
        </p:txBody>
      </p:sp>
      <p:sp>
        <p:nvSpPr>
          <p:cNvPr id="5" name="Content Placeholder 2"/>
          <p:cNvSpPr txBox="1">
            <a:spLocks/>
          </p:cNvSpPr>
          <p:nvPr/>
        </p:nvSpPr>
        <p:spPr bwMode="auto">
          <a:xfrm>
            <a:off x="522516" y="3217863"/>
            <a:ext cx="7634513" cy="287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90000"/>
              </a:lnSpc>
              <a:spcBef>
                <a:spcPct val="30000"/>
              </a:spcBef>
              <a:spcAft>
                <a:spcPct val="0"/>
              </a:spcAft>
              <a:buClr>
                <a:srgbClr val="B3D313"/>
              </a:buClr>
              <a:buFont typeface="Arial" pitchFamily="34" charset="0"/>
              <a:buChar char="•"/>
              <a:defRPr sz="2600" kern="1200">
                <a:solidFill>
                  <a:schemeClr val="tx1">
                    <a:lumMod val="75000"/>
                  </a:schemeClr>
                </a:solidFill>
                <a:latin typeface="+mj-lt"/>
                <a:ea typeface="Geneva" charset="-128"/>
                <a:cs typeface="Arial MT Md"/>
              </a:defRPr>
            </a:lvl1pPr>
            <a:lvl2pPr marL="742950" indent="-285750" algn="l" defTabSz="457200" rtl="0" eaLnBrk="0" fontAlgn="base" hangingPunct="0">
              <a:lnSpc>
                <a:spcPct val="90000"/>
              </a:lnSpc>
              <a:spcBef>
                <a:spcPct val="30000"/>
              </a:spcBef>
              <a:spcAft>
                <a:spcPct val="0"/>
              </a:spcAft>
              <a:buClr>
                <a:srgbClr val="B3D313"/>
              </a:buClr>
              <a:buFont typeface="Arial" pitchFamily="34" charset="0"/>
              <a:buChar char="–"/>
              <a:defRPr sz="2400" kern="1200">
                <a:solidFill>
                  <a:schemeClr val="tx1">
                    <a:lumMod val="75000"/>
                  </a:schemeClr>
                </a:solidFill>
                <a:latin typeface="+mj-lt"/>
                <a:ea typeface="Geneva" charset="-128"/>
                <a:cs typeface="Arial MT Md"/>
              </a:defRPr>
            </a:lvl2pPr>
            <a:lvl3pPr marL="1143000" indent="-228600" algn="l" defTabSz="457200" rtl="0" eaLnBrk="0" fontAlgn="base" hangingPunct="0">
              <a:lnSpc>
                <a:spcPct val="90000"/>
              </a:lnSpc>
              <a:spcBef>
                <a:spcPct val="30000"/>
              </a:spcBef>
              <a:spcAft>
                <a:spcPct val="0"/>
              </a:spcAft>
              <a:buClr>
                <a:srgbClr val="B3D313"/>
              </a:buClr>
              <a:buFont typeface="Arial" pitchFamily="34" charset="0"/>
              <a:buChar char="•"/>
              <a:defRPr sz="2100" kern="1200">
                <a:solidFill>
                  <a:schemeClr val="tx1">
                    <a:lumMod val="75000"/>
                  </a:schemeClr>
                </a:solidFill>
                <a:latin typeface="+mj-lt"/>
                <a:ea typeface="Geneva" charset="-128"/>
                <a:cs typeface="Arial MT Md"/>
              </a:defRPr>
            </a:lvl3pPr>
            <a:lvl4pPr marL="1600200" indent="-228600" algn="l" defTabSz="457200" rtl="0" eaLnBrk="0" fontAlgn="base" hangingPunct="0">
              <a:lnSpc>
                <a:spcPct val="90000"/>
              </a:lnSpc>
              <a:spcBef>
                <a:spcPct val="30000"/>
              </a:spcBef>
              <a:spcAft>
                <a:spcPct val="0"/>
              </a:spcAft>
              <a:buClr>
                <a:srgbClr val="B3D313"/>
              </a:buClr>
              <a:buFont typeface="Arial" pitchFamily="34" charset="0"/>
              <a:buChar char="–"/>
              <a:defRPr kern="1200">
                <a:solidFill>
                  <a:schemeClr val="tx1">
                    <a:lumMod val="75000"/>
                  </a:schemeClr>
                </a:solidFill>
                <a:latin typeface="+mj-lt"/>
                <a:ea typeface="Geneva" charset="-128"/>
                <a:cs typeface="Arial MT Md"/>
              </a:defRPr>
            </a:lvl4pPr>
            <a:lvl5pPr marL="2057400" indent="-228600" algn="l" defTabSz="457200" rtl="0" eaLnBrk="0" fontAlgn="base" hangingPunct="0">
              <a:lnSpc>
                <a:spcPct val="90000"/>
              </a:lnSpc>
              <a:spcBef>
                <a:spcPct val="30000"/>
              </a:spcBef>
              <a:spcAft>
                <a:spcPct val="0"/>
              </a:spcAft>
              <a:buClr>
                <a:srgbClr val="B3D313"/>
              </a:buClr>
              <a:buFont typeface="Arial" pitchFamily="34" charset="0"/>
              <a:buChar char="»"/>
              <a:defRPr sz="1600" kern="1200">
                <a:solidFill>
                  <a:schemeClr val="tx1">
                    <a:lumMod val="75000"/>
                  </a:schemeClr>
                </a:solidFill>
                <a:latin typeface="+mj-lt"/>
                <a:ea typeface="Geneva" charset="-128"/>
                <a:cs typeface="Arial MT M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r>
              <a:rPr lang="en-US" sz="1800" b="0" i="1" dirty="0" smtClean="0"/>
              <a:t>“Those </a:t>
            </a:r>
            <a:r>
              <a:rPr lang="en-US" sz="1800" b="0" i="1" dirty="0"/>
              <a:t>progesterone shots are just cruel…the needles are huge and they hurt.  And with the suppositories, I literally could feel the stuff running out of me, and that’ll make you </a:t>
            </a:r>
            <a:r>
              <a:rPr lang="en-US" sz="1800" b="0" i="1" dirty="0" smtClean="0"/>
              <a:t>nervous.” – Kristy </a:t>
            </a:r>
            <a:br>
              <a:rPr lang="en-US" sz="1800" b="0" i="1" dirty="0" smtClean="0"/>
            </a:br>
            <a:endParaRPr lang="en-US" sz="1800" b="0" i="1" dirty="0"/>
          </a:p>
          <a:p>
            <a:pPr marL="285750" indent="-285750"/>
            <a:r>
              <a:rPr lang="en-US" sz="1800" b="0" i="1" dirty="0"/>
              <a:t>“People don't like taking pills…it just seems weird…unnatural maybe. It's a natural hormone. It just seems unnatural to be in a pill form</a:t>
            </a:r>
            <a:r>
              <a:rPr lang="en-US" sz="1800" b="0" i="1" dirty="0" smtClean="0"/>
              <a:t>.”  – </a:t>
            </a:r>
            <a:r>
              <a:rPr lang="en-US" sz="1800" b="0" i="1" dirty="0" err="1" smtClean="0"/>
              <a:t>Neshanta</a:t>
            </a:r>
            <a:r>
              <a:rPr lang="en-US" sz="1800" b="0" i="1" dirty="0" smtClean="0"/>
              <a:t> </a:t>
            </a:r>
            <a:endParaRPr lang="en-US" sz="1800" b="0" i="1" dirty="0"/>
          </a:p>
        </p:txBody>
      </p:sp>
      <p:sp>
        <p:nvSpPr>
          <p:cNvPr id="6" name="Rounded Rectangle 5"/>
          <p:cNvSpPr/>
          <p:nvPr/>
        </p:nvSpPr>
        <p:spPr>
          <a:xfrm>
            <a:off x="522514" y="5470299"/>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rgbClr val="000000"/>
                </a:solidFill>
              </a:rPr>
              <a:t>Can </a:t>
            </a:r>
            <a:r>
              <a:rPr lang="en-US" sz="1600" dirty="0">
                <a:solidFill>
                  <a:srgbClr val="000000"/>
                </a:solidFill>
              </a:rPr>
              <a:t>contribute to </a:t>
            </a:r>
            <a:r>
              <a:rPr lang="en-US" sz="1600" dirty="0" smtClean="0">
                <a:solidFill>
                  <a:srgbClr val="000000"/>
                </a:solidFill>
              </a:rPr>
              <a:t>physical </a:t>
            </a:r>
            <a:r>
              <a:rPr lang="en-US" sz="1600" dirty="0">
                <a:solidFill>
                  <a:srgbClr val="000000"/>
                </a:solidFill>
              </a:rPr>
              <a:t>and emotional </a:t>
            </a:r>
            <a:r>
              <a:rPr lang="en-US" sz="1600" dirty="0" smtClean="0">
                <a:solidFill>
                  <a:srgbClr val="000000"/>
                </a:solidFill>
              </a:rPr>
              <a:t>stress already experienced during IVF</a:t>
            </a:r>
            <a:endParaRPr lang="en-US" sz="1600" dirty="0">
              <a:solidFill>
                <a:srgbClr val="000000"/>
              </a:solidFill>
            </a:endParaRPr>
          </a:p>
        </p:txBody>
      </p:sp>
    </p:spTree>
    <p:extLst>
      <p:ext uri="{BB962C8B-B14F-4D97-AF65-F5344CB8AC3E}">
        <p14:creationId xmlns:p14="http://schemas.microsoft.com/office/powerpoint/2010/main" val="2261391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Perspectives on current progesterone options</a:t>
            </a:r>
            <a:endParaRPr lang="en-US" dirty="0"/>
          </a:p>
        </p:txBody>
      </p:sp>
      <p:sp>
        <p:nvSpPr>
          <p:cNvPr id="3" name="Content Placeholder 2"/>
          <p:cNvSpPr>
            <a:spLocks noGrp="1"/>
          </p:cNvSpPr>
          <p:nvPr>
            <p:ph idx="1"/>
          </p:nvPr>
        </p:nvSpPr>
        <p:spPr>
          <a:xfrm>
            <a:off x="522514" y="1412776"/>
            <a:ext cx="8215086" cy="4756150"/>
          </a:xfrm>
        </p:spPr>
        <p:txBody>
          <a:bodyPr/>
          <a:lstStyle/>
          <a:p>
            <a:pPr marL="0" indent="0">
              <a:buNone/>
            </a:pPr>
            <a:r>
              <a:rPr lang="en-US" sz="2200" b="1" dirty="0" smtClean="0"/>
              <a:t>While delivery may seem relatively easy, numerous factors make the appropriate utilization of these products a challenge</a:t>
            </a:r>
            <a:endParaRPr lang="en-US" sz="2200" b="1" dirty="0"/>
          </a:p>
        </p:txBody>
      </p:sp>
      <p:sp>
        <p:nvSpPr>
          <p:cNvPr id="6" name="Rounded Rectangle 5"/>
          <p:cNvSpPr/>
          <p:nvPr/>
        </p:nvSpPr>
        <p:spPr>
          <a:xfrm>
            <a:off x="522514" y="5470299"/>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rgbClr val="000000"/>
                </a:solidFill>
              </a:rPr>
              <a:t>Current options don’t accommodate for the variability of daily life</a:t>
            </a:r>
            <a:endParaRPr lang="en-US" sz="1600" dirty="0">
              <a:solidFill>
                <a:srgbClr val="000000"/>
              </a:solidFill>
            </a:endParaRPr>
          </a:p>
        </p:txBody>
      </p:sp>
      <p:sp>
        <p:nvSpPr>
          <p:cNvPr id="4" name="Rectangle 3"/>
          <p:cNvSpPr/>
          <p:nvPr/>
        </p:nvSpPr>
        <p:spPr>
          <a:xfrm>
            <a:off x="510873" y="2420888"/>
            <a:ext cx="8026401" cy="1477328"/>
          </a:xfrm>
          <a:prstGeom prst="rect">
            <a:avLst/>
          </a:prstGeom>
        </p:spPr>
        <p:txBody>
          <a:bodyPr wrap="square">
            <a:spAutoFit/>
          </a:bodyPr>
          <a:lstStyle/>
          <a:p>
            <a:pPr marL="285750" indent="-285750" algn="l" fontAlgn="auto">
              <a:spcBef>
                <a:spcPts val="0"/>
              </a:spcBef>
              <a:spcAft>
                <a:spcPts val="0"/>
              </a:spcAft>
              <a:buClr>
                <a:schemeClr val="accent1"/>
              </a:buClr>
              <a:buFont typeface="Arial" pitchFamily="34" charset="0"/>
              <a:buChar char="•"/>
              <a:defRPr/>
            </a:pPr>
            <a:r>
              <a:rPr lang="en-US" sz="1800" b="0" i="1" dirty="0" smtClean="0">
                <a:solidFill>
                  <a:schemeClr val="tx1">
                    <a:lumMod val="75000"/>
                  </a:schemeClr>
                </a:solidFill>
                <a:latin typeface="+mj-lt"/>
                <a:cs typeface="Arial MT Md"/>
              </a:rPr>
              <a:t>“</a:t>
            </a:r>
            <a:r>
              <a:rPr lang="en-US" sz="1800" b="0" i="1" dirty="0">
                <a:solidFill>
                  <a:schemeClr val="tx1">
                    <a:lumMod val="75000"/>
                  </a:schemeClr>
                </a:solidFill>
                <a:latin typeface="+mj-lt"/>
                <a:cs typeface="Arial MT Md"/>
              </a:rPr>
              <a:t>I was traveling </a:t>
            </a:r>
            <a:r>
              <a:rPr lang="en-US" sz="1800" b="0" i="1" dirty="0" smtClean="0">
                <a:solidFill>
                  <a:schemeClr val="tx1">
                    <a:lumMod val="75000"/>
                  </a:schemeClr>
                </a:solidFill>
                <a:latin typeface="+mj-lt"/>
                <a:cs typeface="Arial MT Md"/>
              </a:rPr>
              <a:t>and nervous </a:t>
            </a:r>
            <a:r>
              <a:rPr lang="en-US" sz="1800" b="0" i="1" dirty="0">
                <a:solidFill>
                  <a:schemeClr val="tx1">
                    <a:lumMod val="75000"/>
                  </a:schemeClr>
                </a:solidFill>
                <a:latin typeface="+mj-lt"/>
                <a:cs typeface="Arial MT Md"/>
              </a:rPr>
              <a:t>because my flight got delayed …They were talking about stopping at some other airport, and I’m like, ‘I’m out of my </a:t>
            </a:r>
            <a:r>
              <a:rPr lang="en-US" sz="1800" b="0" i="1" dirty="0" smtClean="0">
                <a:solidFill>
                  <a:schemeClr val="tx1">
                    <a:lumMod val="75000"/>
                  </a:schemeClr>
                </a:solidFill>
                <a:latin typeface="+mj-lt"/>
                <a:cs typeface="Arial MT Md"/>
              </a:rPr>
              <a:t>progesterone </a:t>
            </a:r>
            <a:r>
              <a:rPr lang="en-US" sz="1800" b="0" i="1" dirty="0">
                <a:solidFill>
                  <a:schemeClr val="tx1">
                    <a:lumMod val="75000"/>
                  </a:schemeClr>
                </a:solidFill>
                <a:latin typeface="+mj-lt"/>
                <a:cs typeface="Arial MT Md"/>
              </a:rPr>
              <a:t>medication!’ so I was freaking </a:t>
            </a:r>
            <a:r>
              <a:rPr lang="en-US" sz="1800" b="0" i="1" dirty="0" smtClean="0">
                <a:solidFill>
                  <a:schemeClr val="tx1">
                    <a:lumMod val="75000"/>
                  </a:schemeClr>
                </a:solidFill>
                <a:latin typeface="+mj-lt"/>
                <a:cs typeface="Arial MT Md"/>
              </a:rPr>
              <a:t>out…I </a:t>
            </a:r>
            <a:r>
              <a:rPr lang="en-US" sz="1800" b="0" i="1" dirty="0">
                <a:solidFill>
                  <a:schemeClr val="tx1">
                    <a:lumMod val="75000"/>
                  </a:schemeClr>
                </a:solidFill>
                <a:latin typeface="+mj-lt"/>
                <a:cs typeface="Arial MT Md"/>
              </a:rPr>
              <a:t>remember trying to pack it with ice packs in my </a:t>
            </a:r>
            <a:r>
              <a:rPr lang="en-US" sz="1800" b="0" i="1" dirty="0" smtClean="0">
                <a:solidFill>
                  <a:schemeClr val="tx1">
                    <a:lumMod val="75000"/>
                  </a:schemeClr>
                </a:solidFill>
                <a:latin typeface="+mj-lt"/>
                <a:cs typeface="Arial MT Md"/>
              </a:rPr>
              <a:t>suitcase…I </a:t>
            </a:r>
            <a:r>
              <a:rPr lang="en-US" sz="1800" b="0" i="1" dirty="0">
                <a:solidFill>
                  <a:schemeClr val="tx1">
                    <a:lumMod val="75000"/>
                  </a:schemeClr>
                </a:solidFill>
                <a:latin typeface="+mj-lt"/>
                <a:cs typeface="Arial MT Md"/>
              </a:rPr>
              <a:t>had trouble at the hotel even storing them because the hotel I was booked into didn’t have a </a:t>
            </a:r>
            <a:r>
              <a:rPr lang="en-US" sz="1800" b="0" i="1" dirty="0" smtClean="0">
                <a:solidFill>
                  <a:schemeClr val="tx1">
                    <a:lumMod val="75000"/>
                  </a:schemeClr>
                </a:solidFill>
                <a:latin typeface="+mj-lt"/>
                <a:cs typeface="Arial MT Md"/>
              </a:rPr>
              <a:t>refrigerator.” – Kristy</a:t>
            </a:r>
          </a:p>
        </p:txBody>
      </p:sp>
      <p:sp>
        <p:nvSpPr>
          <p:cNvPr id="11" name="Rectangle 10"/>
          <p:cNvSpPr/>
          <p:nvPr/>
        </p:nvSpPr>
        <p:spPr>
          <a:xfrm>
            <a:off x="510873" y="4077072"/>
            <a:ext cx="8386908" cy="1200329"/>
          </a:xfrm>
          <a:prstGeom prst="rect">
            <a:avLst/>
          </a:prstGeom>
        </p:spPr>
        <p:txBody>
          <a:bodyPr wrap="square">
            <a:spAutoFit/>
          </a:bodyPr>
          <a:lstStyle/>
          <a:p>
            <a:pPr marL="285750" lvl="0" indent="-285750" algn="l">
              <a:buClr>
                <a:schemeClr val="accent1"/>
              </a:buClr>
              <a:buFont typeface="Arial" pitchFamily="34" charset="0"/>
              <a:buChar char="•"/>
            </a:pPr>
            <a:r>
              <a:rPr lang="en-US" sz="1800" b="0" i="1" dirty="0">
                <a:solidFill>
                  <a:schemeClr val="tx1">
                    <a:lumMod val="75000"/>
                  </a:schemeClr>
                </a:solidFill>
                <a:latin typeface="+mj-lt"/>
              </a:rPr>
              <a:t>“Shots weren’t fun …nobody can get used to shots, ‘</a:t>
            </a:r>
            <a:r>
              <a:rPr lang="en-US" sz="1800" b="0" i="1" dirty="0" err="1">
                <a:solidFill>
                  <a:schemeClr val="tx1">
                    <a:lumMod val="75000"/>
                  </a:schemeClr>
                </a:solidFill>
                <a:latin typeface="+mj-lt"/>
              </a:rPr>
              <a:t>aww</a:t>
            </a:r>
            <a:r>
              <a:rPr lang="en-US" sz="1800" b="0" i="1" dirty="0">
                <a:solidFill>
                  <a:schemeClr val="tx1">
                    <a:lumMod val="75000"/>
                  </a:schemeClr>
                </a:solidFill>
                <a:latin typeface="+mj-lt"/>
              </a:rPr>
              <a:t> I have to do this again tonight’ emotionally, it was very irritating …having that reminder that they needed to be done, was just too much” –Pamela </a:t>
            </a:r>
          </a:p>
          <a:p>
            <a:pPr algn="l" fontAlgn="auto">
              <a:spcBef>
                <a:spcPts val="0"/>
              </a:spcBef>
              <a:spcAft>
                <a:spcPts val="0"/>
              </a:spcAft>
              <a:buClr>
                <a:schemeClr val="accent1"/>
              </a:buClr>
              <a:defRPr/>
            </a:pPr>
            <a:endParaRPr lang="en-US" sz="1800" b="0" i="1" dirty="0">
              <a:solidFill>
                <a:schemeClr val="tx1">
                  <a:lumMod val="75000"/>
                </a:schemeClr>
              </a:solidFill>
              <a:latin typeface="+mj-lt"/>
              <a:cs typeface="Arial MT Md"/>
            </a:endParaRPr>
          </a:p>
        </p:txBody>
      </p:sp>
    </p:spTree>
    <p:extLst>
      <p:ext uri="{BB962C8B-B14F-4D97-AF65-F5344CB8AC3E}">
        <p14:creationId xmlns:p14="http://schemas.microsoft.com/office/powerpoint/2010/main" val="2841916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Perspectives on intramuscular injections (IM)</a:t>
            </a:r>
            <a:endParaRPr lang="en-US" dirty="0"/>
          </a:p>
        </p:txBody>
      </p:sp>
      <p:sp>
        <p:nvSpPr>
          <p:cNvPr id="3" name="Content Placeholder 2"/>
          <p:cNvSpPr>
            <a:spLocks noGrp="1"/>
          </p:cNvSpPr>
          <p:nvPr>
            <p:ph idx="1"/>
          </p:nvPr>
        </p:nvSpPr>
        <p:spPr>
          <a:xfrm>
            <a:off x="538034" y="1484784"/>
            <a:ext cx="8215086" cy="1340981"/>
          </a:xfrm>
        </p:spPr>
        <p:txBody>
          <a:bodyPr/>
          <a:lstStyle/>
          <a:p>
            <a:pPr marL="0" indent="0">
              <a:buNone/>
            </a:pPr>
            <a:r>
              <a:rPr lang="en-US" sz="2200" b="1" dirty="0" smtClean="0"/>
              <a:t>Aside from the physical pain of injecting IM progesterone, the tedious, complicated nature of delivery often requires dependence on a spouse/partner, which can generate additional stressors</a:t>
            </a:r>
            <a:endParaRPr lang="en-US" sz="2200" b="1" dirty="0"/>
          </a:p>
        </p:txBody>
      </p:sp>
      <p:sp>
        <p:nvSpPr>
          <p:cNvPr id="5" name="Content Placeholder 2"/>
          <p:cNvSpPr txBox="1">
            <a:spLocks/>
          </p:cNvSpPr>
          <p:nvPr/>
        </p:nvSpPr>
        <p:spPr bwMode="auto">
          <a:xfrm>
            <a:off x="694384" y="2780928"/>
            <a:ext cx="4180115" cy="277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90000"/>
              </a:lnSpc>
              <a:spcBef>
                <a:spcPct val="30000"/>
              </a:spcBef>
              <a:spcAft>
                <a:spcPct val="0"/>
              </a:spcAft>
              <a:buClr>
                <a:srgbClr val="B3D313"/>
              </a:buClr>
              <a:buFont typeface="Arial" pitchFamily="34" charset="0"/>
              <a:buChar char="•"/>
              <a:defRPr sz="2600" kern="1200">
                <a:solidFill>
                  <a:schemeClr val="tx1">
                    <a:lumMod val="75000"/>
                  </a:schemeClr>
                </a:solidFill>
                <a:latin typeface="+mj-lt"/>
                <a:ea typeface="Geneva" charset="-128"/>
                <a:cs typeface="Arial MT Md"/>
              </a:defRPr>
            </a:lvl1pPr>
            <a:lvl2pPr marL="742950" indent="-285750" algn="l" defTabSz="457200" rtl="0" eaLnBrk="0" fontAlgn="base" hangingPunct="0">
              <a:lnSpc>
                <a:spcPct val="90000"/>
              </a:lnSpc>
              <a:spcBef>
                <a:spcPct val="30000"/>
              </a:spcBef>
              <a:spcAft>
                <a:spcPct val="0"/>
              </a:spcAft>
              <a:buClr>
                <a:srgbClr val="B3D313"/>
              </a:buClr>
              <a:buFont typeface="Arial" pitchFamily="34" charset="0"/>
              <a:buChar char="–"/>
              <a:defRPr sz="2400" kern="1200">
                <a:solidFill>
                  <a:schemeClr val="tx1">
                    <a:lumMod val="75000"/>
                  </a:schemeClr>
                </a:solidFill>
                <a:latin typeface="+mj-lt"/>
                <a:ea typeface="Geneva" charset="-128"/>
                <a:cs typeface="Arial MT Md"/>
              </a:defRPr>
            </a:lvl2pPr>
            <a:lvl3pPr marL="1143000" indent="-228600" algn="l" defTabSz="457200" rtl="0" eaLnBrk="0" fontAlgn="base" hangingPunct="0">
              <a:lnSpc>
                <a:spcPct val="90000"/>
              </a:lnSpc>
              <a:spcBef>
                <a:spcPct val="30000"/>
              </a:spcBef>
              <a:spcAft>
                <a:spcPct val="0"/>
              </a:spcAft>
              <a:buClr>
                <a:srgbClr val="B3D313"/>
              </a:buClr>
              <a:buFont typeface="Arial" pitchFamily="34" charset="0"/>
              <a:buChar char="•"/>
              <a:defRPr sz="2100" kern="1200">
                <a:solidFill>
                  <a:schemeClr val="tx1">
                    <a:lumMod val="75000"/>
                  </a:schemeClr>
                </a:solidFill>
                <a:latin typeface="+mj-lt"/>
                <a:ea typeface="Geneva" charset="-128"/>
                <a:cs typeface="Arial MT Md"/>
              </a:defRPr>
            </a:lvl3pPr>
            <a:lvl4pPr marL="1600200" indent="-228600" algn="l" defTabSz="457200" rtl="0" eaLnBrk="0" fontAlgn="base" hangingPunct="0">
              <a:lnSpc>
                <a:spcPct val="90000"/>
              </a:lnSpc>
              <a:spcBef>
                <a:spcPct val="30000"/>
              </a:spcBef>
              <a:spcAft>
                <a:spcPct val="0"/>
              </a:spcAft>
              <a:buClr>
                <a:srgbClr val="B3D313"/>
              </a:buClr>
              <a:buFont typeface="Arial" pitchFamily="34" charset="0"/>
              <a:buChar char="–"/>
              <a:defRPr kern="1200">
                <a:solidFill>
                  <a:schemeClr val="tx1">
                    <a:lumMod val="75000"/>
                  </a:schemeClr>
                </a:solidFill>
                <a:latin typeface="+mj-lt"/>
                <a:ea typeface="Geneva" charset="-128"/>
                <a:cs typeface="Arial MT Md"/>
              </a:defRPr>
            </a:lvl4pPr>
            <a:lvl5pPr marL="2057400" indent="-228600" algn="l" defTabSz="457200" rtl="0" eaLnBrk="0" fontAlgn="base" hangingPunct="0">
              <a:lnSpc>
                <a:spcPct val="90000"/>
              </a:lnSpc>
              <a:spcBef>
                <a:spcPct val="30000"/>
              </a:spcBef>
              <a:spcAft>
                <a:spcPct val="0"/>
              </a:spcAft>
              <a:buClr>
                <a:srgbClr val="B3D313"/>
              </a:buClr>
              <a:buFont typeface="Arial" pitchFamily="34" charset="0"/>
              <a:buChar char="»"/>
              <a:defRPr sz="1600" kern="1200">
                <a:solidFill>
                  <a:schemeClr val="tx1">
                    <a:lumMod val="75000"/>
                  </a:schemeClr>
                </a:solidFill>
                <a:latin typeface="+mj-lt"/>
                <a:ea typeface="Geneva" charset="-128"/>
                <a:cs typeface="Arial MT M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defRPr/>
            </a:pPr>
            <a:r>
              <a:rPr lang="en-US" sz="1800" b="0" i="1" dirty="0"/>
              <a:t>“I know he's doing his best but he is not a doctor or a nurse and it is rough…one day it may be good, I may not really feel much.  The next day it's like I'm being butchered…it's awful. </a:t>
            </a:r>
            <a:r>
              <a:rPr lang="en-US" sz="1800" b="0" i="1" dirty="0" smtClean="0"/>
              <a:t>“</a:t>
            </a:r>
            <a:r>
              <a:rPr lang="en-US" sz="1800" b="0" i="1" dirty="0"/>
              <a:t>– </a:t>
            </a:r>
            <a:r>
              <a:rPr lang="en-US" sz="1800" b="0" i="1" dirty="0" err="1" smtClean="0"/>
              <a:t>Neshanta</a:t>
            </a:r>
            <a:r>
              <a:rPr lang="en-US" sz="1800" b="0" i="1" dirty="0" smtClean="0"/>
              <a:t> </a:t>
            </a:r>
            <a:r>
              <a:rPr lang="en-US" sz="1800" b="0" i="1" dirty="0"/>
              <a:t/>
            </a:r>
            <a:br>
              <a:rPr lang="en-US" sz="1800" b="0" i="1" dirty="0"/>
            </a:br>
            <a:endParaRPr lang="en-US" sz="1800" b="0" i="1" dirty="0"/>
          </a:p>
          <a:p>
            <a:pPr marL="285750" lvl="0" indent="-285750">
              <a:defRPr/>
            </a:pPr>
            <a:r>
              <a:rPr lang="en-US" sz="1800" b="0" i="1" dirty="0"/>
              <a:t>“My husband wasn’t careful at all. Every time I took the shot, it was an emotional ride. Every day it was disappointing to me” </a:t>
            </a:r>
            <a:r>
              <a:rPr lang="en-US" sz="1800" b="0" i="1" dirty="0" smtClean="0"/>
              <a:t>– Pamela </a:t>
            </a:r>
            <a:endParaRPr lang="en-US" sz="1800" b="0" i="1" dirty="0"/>
          </a:p>
          <a:p>
            <a:pPr eaLnBrk="1" fontAlgn="auto" hangingPunct="1">
              <a:lnSpc>
                <a:spcPct val="100000"/>
              </a:lnSpc>
              <a:spcBef>
                <a:spcPts val="0"/>
              </a:spcBef>
              <a:spcAft>
                <a:spcPts val="0"/>
              </a:spcAft>
              <a:buClr>
                <a:schemeClr val="accent1"/>
              </a:buClr>
              <a:defRPr/>
            </a:pPr>
            <a:endParaRPr lang="en-US" sz="1800" b="0" i="1" dirty="0">
              <a:solidFill>
                <a:srgbClr val="000000"/>
              </a:solidFill>
            </a:endParaRPr>
          </a:p>
          <a:p>
            <a:pPr marL="0" lvl="0" indent="0" eaLnBrk="1" fontAlgn="auto" hangingPunct="1">
              <a:lnSpc>
                <a:spcPct val="100000"/>
              </a:lnSpc>
              <a:spcBef>
                <a:spcPts val="0"/>
              </a:spcBef>
              <a:spcAft>
                <a:spcPts val="0"/>
              </a:spcAft>
              <a:buClrTx/>
              <a:buNone/>
              <a:defRPr/>
            </a:pPr>
            <a:endParaRPr lang="en-US" sz="1800" dirty="0">
              <a:solidFill>
                <a:srgbClr val="000000"/>
              </a:solidFill>
            </a:endParaRPr>
          </a:p>
        </p:txBody>
      </p:sp>
      <p:sp>
        <p:nvSpPr>
          <p:cNvPr id="6" name="Rounded Rectangle 5"/>
          <p:cNvSpPr/>
          <p:nvPr/>
        </p:nvSpPr>
        <p:spPr>
          <a:xfrm>
            <a:off x="522514" y="5949280"/>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rgbClr val="000000"/>
                </a:solidFill>
              </a:rPr>
              <a:t>While they recognize and appreciate the involvement, it can take a toll on relationships</a:t>
            </a:r>
            <a:endParaRPr lang="en-US" sz="1600" dirty="0">
              <a:solidFill>
                <a:srgbClr val="000000"/>
              </a:solidFill>
            </a:endParaRPr>
          </a:p>
        </p:txBody>
      </p:sp>
      <p:pic>
        <p:nvPicPr>
          <p:cNvPr id="2052" name="Picture 4" descr="High-Res Stock Photography: Angry coupl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5384849" y="2924944"/>
            <a:ext cx="2772229" cy="2293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633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Perspectives on gels and suppositories</a:t>
            </a:r>
            <a:endParaRPr lang="en-US" dirty="0"/>
          </a:p>
        </p:txBody>
      </p:sp>
      <p:sp>
        <p:nvSpPr>
          <p:cNvPr id="3" name="Content Placeholder 2"/>
          <p:cNvSpPr>
            <a:spLocks noGrp="1"/>
          </p:cNvSpPr>
          <p:nvPr>
            <p:ph idx="1"/>
          </p:nvPr>
        </p:nvSpPr>
        <p:spPr>
          <a:xfrm>
            <a:off x="522514" y="1155476"/>
            <a:ext cx="8215086" cy="4756150"/>
          </a:xfrm>
        </p:spPr>
        <p:txBody>
          <a:bodyPr/>
          <a:lstStyle/>
          <a:p>
            <a:pPr marL="0" indent="0">
              <a:buNone/>
            </a:pPr>
            <a:r>
              <a:rPr lang="en-US" sz="2200" b="1" dirty="0" smtClean="0"/>
              <a:t>Most women were familiar with gels and suppositories and from their experience with them (as well as in other categories), find a high “ick factor with using these products</a:t>
            </a:r>
            <a:endParaRPr lang="en-US" sz="2200" b="1" dirty="0"/>
          </a:p>
        </p:txBody>
      </p:sp>
      <p:sp>
        <p:nvSpPr>
          <p:cNvPr id="6" name="Rounded Rectangle 5"/>
          <p:cNvSpPr/>
          <p:nvPr/>
        </p:nvSpPr>
        <p:spPr>
          <a:xfrm>
            <a:off x="522514" y="5470299"/>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rgbClr val="000000"/>
                </a:solidFill>
              </a:rPr>
              <a:t>While less disruptive than IM injections, gels/suppositories don’t garner strong advocates </a:t>
            </a:r>
            <a:endParaRPr lang="en-US" sz="1600" dirty="0">
              <a:solidFill>
                <a:srgbClr val="000000"/>
              </a:solidFill>
            </a:endParaRPr>
          </a:p>
        </p:txBody>
      </p:sp>
      <p:sp>
        <p:nvSpPr>
          <p:cNvPr id="4" name="Rectangle 3"/>
          <p:cNvSpPr/>
          <p:nvPr/>
        </p:nvSpPr>
        <p:spPr>
          <a:xfrm>
            <a:off x="783771" y="2353171"/>
            <a:ext cx="4397829" cy="288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l" eaLnBrk="0" hangingPunct="0">
              <a:lnSpc>
                <a:spcPct val="90000"/>
              </a:lnSpc>
              <a:spcBef>
                <a:spcPct val="30000"/>
              </a:spcBef>
              <a:buClr>
                <a:srgbClr val="B3D313"/>
              </a:buClr>
              <a:buFont typeface="Arial" pitchFamily="34" charset="0"/>
              <a:buChar char="•"/>
            </a:pPr>
            <a:endParaRPr lang="hr-HR" sz="1800" b="0" i="1" dirty="0" smtClean="0">
              <a:solidFill>
                <a:schemeClr val="tx1">
                  <a:lumMod val="75000"/>
                </a:schemeClr>
              </a:solidFill>
              <a:latin typeface="+mj-lt"/>
              <a:cs typeface="Arial MT Md"/>
            </a:endParaRPr>
          </a:p>
          <a:p>
            <a:pPr marL="285750" indent="-285750" algn="l" eaLnBrk="0" hangingPunct="0">
              <a:lnSpc>
                <a:spcPct val="90000"/>
              </a:lnSpc>
              <a:spcBef>
                <a:spcPct val="30000"/>
              </a:spcBef>
              <a:buClr>
                <a:srgbClr val="B3D313"/>
              </a:buClr>
              <a:buFont typeface="Arial" pitchFamily="34" charset="0"/>
              <a:buChar char="•"/>
            </a:pPr>
            <a:r>
              <a:rPr lang="en-US" sz="1800" b="0" i="1" dirty="0" smtClean="0">
                <a:solidFill>
                  <a:schemeClr val="tx1">
                    <a:lumMod val="75000"/>
                  </a:schemeClr>
                </a:solidFill>
                <a:latin typeface="+mj-lt"/>
                <a:cs typeface="Arial MT Md"/>
              </a:rPr>
              <a:t>“The </a:t>
            </a:r>
            <a:r>
              <a:rPr lang="en-US" sz="1800" b="0" i="1" dirty="0">
                <a:solidFill>
                  <a:schemeClr val="tx1">
                    <a:lumMod val="75000"/>
                  </a:schemeClr>
                </a:solidFill>
                <a:latin typeface="+mj-lt"/>
                <a:cs typeface="Arial MT Md"/>
              </a:rPr>
              <a:t>stuff turns into like a gooey, oily mess immediately.” – </a:t>
            </a:r>
            <a:r>
              <a:rPr lang="en-US" sz="1800" b="0" i="1" dirty="0" smtClean="0">
                <a:solidFill>
                  <a:schemeClr val="tx1">
                    <a:lumMod val="75000"/>
                  </a:schemeClr>
                </a:solidFill>
                <a:latin typeface="+mj-lt"/>
                <a:cs typeface="Arial MT Md"/>
              </a:rPr>
              <a:t>Kristy</a:t>
            </a:r>
            <a:br>
              <a:rPr lang="en-US" sz="1800" b="0" i="1" dirty="0" smtClean="0">
                <a:solidFill>
                  <a:schemeClr val="tx1">
                    <a:lumMod val="75000"/>
                  </a:schemeClr>
                </a:solidFill>
                <a:latin typeface="+mj-lt"/>
                <a:cs typeface="Arial MT Md"/>
              </a:rPr>
            </a:br>
            <a:endParaRPr lang="en-US" sz="1800" b="0" i="1" dirty="0" smtClean="0">
              <a:solidFill>
                <a:schemeClr val="tx1">
                  <a:lumMod val="75000"/>
                </a:schemeClr>
              </a:solidFill>
              <a:latin typeface="+mj-lt"/>
              <a:cs typeface="Arial MT Md"/>
            </a:endParaRPr>
          </a:p>
          <a:p>
            <a:pPr marL="285750" indent="-285750" algn="l" eaLnBrk="0" hangingPunct="0">
              <a:lnSpc>
                <a:spcPct val="90000"/>
              </a:lnSpc>
              <a:spcBef>
                <a:spcPct val="30000"/>
              </a:spcBef>
              <a:buClr>
                <a:srgbClr val="B3D313"/>
              </a:buClr>
              <a:buFont typeface="Arial" pitchFamily="34" charset="0"/>
              <a:buChar char="•"/>
            </a:pPr>
            <a:r>
              <a:rPr lang="en-US" sz="1800" b="0" i="1" dirty="0" smtClean="0">
                <a:solidFill>
                  <a:schemeClr val="tx1">
                    <a:lumMod val="75000"/>
                  </a:schemeClr>
                </a:solidFill>
                <a:latin typeface="+mj-lt"/>
                <a:cs typeface="Arial MT Md"/>
              </a:rPr>
              <a:t>“Although </a:t>
            </a:r>
            <a:r>
              <a:rPr lang="en-US" sz="1800" b="0" i="1" dirty="0">
                <a:solidFill>
                  <a:schemeClr val="tx1">
                    <a:lumMod val="75000"/>
                  </a:schemeClr>
                </a:solidFill>
                <a:latin typeface="+mj-lt"/>
                <a:cs typeface="Arial MT Md"/>
              </a:rPr>
              <a:t>I had never used the suppositories, I had for yeast infections, and so I knew they were </a:t>
            </a:r>
            <a:r>
              <a:rPr lang="en-US" sz="1800" b="0" i="1" dirty="0" smtClean="0">
                <a:solidFill>
                  <a:schemeClr val="tx1">
                    <a:lumMod val="75000"/>
                  </a:schemeClr>
                </a:solidFill>
                <a:latin typeface="+mj-lt"/>
                <a:cs typeface="Arial MT Md"/>
              </a:rPr>
              <a:t>messy.” – Kelly </a:t>
            </a:r>
            <a:endParaRPr lang="en-US" sz="1800" b="0" i="1" dirty="0">
              <a:solidFill>
                <a:schemeClr val="tx1">
                  <a:lumMod val="75000"/>
                </a:schemeClr>
              </a:solidFill>
              <a:latin typeface="+mj-lt"/>
              <a:cs typeface="Arial MT Md"/>
            </a:endParaRPr>
          </a:p>
        </p:txBody>
      </p:sp>
      <p:pic>
        <p:nvPicPr>
          <p:cNvPr id="6145"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6780"/>
          <a:stretch/>
        </p:blipFill>
        <p:spPr bwMode="auto">
          <a:xfrm>
            <a:off x="5987371" y="2353171"/>
            <a:ext cx="1864858" cy="232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805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Perspectives on gels and suppositories</a:t>
            </a:r>
            <a:endParaRPr lang="en-US" dirty="0"/>
          </a:p>
        </p:txBody>
      </p:sp>
      <p:sp>
        <p:nvSpPr>
          <p:cNvPr id="3" name="Content Placeholder 2"/>
          <p:cNvSpPr>
            <a:spLocks noGrp="1"/>
          </p:cNvSpPr>
          <p:nvPr>
            <p:ph idx="1"/>
          </p:nvPr>
        </p:nvSpPr>
        <p:spPr>
          <a:xfrm>
            <a:off x="522514" y="1155476"/>
            <a:ext cx="8215086" cy="4756150"/>
          </a:xfrm>
        </p:spPr>
        <p:txBody>
          <a:bodyPr/>
          <a:lstStyle/>
          <a:p>
            <a:pPr marL="0" indent="0">
              <a:buNone/>
            </a:pPr>
            <a:r>
              <a:rPr lang="en-US" sz="2200" b="1" dirty="0" smtClean="0"/>
              <a:t>In addition to the messiness, women are also concerned about leakage of medication and whether they are truly getting the progesterone they need to sustain their pregnancy</a:t>
            </a:r>
            <a:endParaRPr lang="en-US" sz="2200" b="1" dirty="0"/>
          </a:p>
        </p:txBody>
      </p:sp>
      <p:sp>
        <p:nvSpPr>
          <p:cNvPr id="6" name="Rounded Rectangle 5"/>
          <p:cNvSpPr/>
          <p:nvPr/>
        </p:nvSpPr>
        <p:spPr>
          <a:xfrm>
            <a:off x="522514" y="5470299"/>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rgbClr val="000000"/>
                </a:solidFill>
              </a:rPr>
              <a:t>Variability in technique and frequency of use can be worrisome</a:t>
            </a:r>
            <a:endParaRPr lang="en-US" sz="1600" dirty="0">
              <a:solidFill>
                <a:srgbClr val="000000"/>
              </a:solidFill>
            </a:endParaRPr>
          </a:p>
        </p:txBody>
      </p:sp>
      <p:sp>
        <p:nvSpPr>
          <p:cNvPr id="4" name="Rectangle 3"/>
          <p:cNvSpPr/>
          <p:nvPr/>
        </p:nvSpPr>
        <p:spPr>
          <a:xfrm>
            <a:off x="638627" y="2241075"/>
            <a:ext cx="7910287" cy="3416320"/>
          </a:xfrm>
          <a:prstGeom prst="rect">
            <a:avLst/>
          </a:prstGeom>
        </p:spPr>
        <p:txBody>
          <a:bodyPr wrap="square">
            <a:spAutoFit/>
          </a:bodyPr>
          <a:lstStyle/>
          <a:p>
            <a:pPr marL="285750" indent="-285750" algn="l" fontAlgn="auto">
              <a:spcBef>
                <a:spcPts val="0"/>
              </a:spcBef>
              <a:spcAft>
                <a:spcPts val="0"/>
              </a:spcAft>
              <a:buClr>
                <a:schemeClr val="accent1"/>
              </a:buClr>
              <a:buFont typeface="Arial" pitchFamily="34" charset="0"/>
              <a:buChar char="•"/>
            </a:pPr>
            <a:r>
              <a:rPr lang="en-US" sz="1800" b="0" i="1" dirty="0" smtClean="0">
                <a:solidFill>
                  <a:schemeClr val="tx1">
                    <a:lumMod val="75000"/>
                  </a:schemeClr>
                </a:solidFill>
                <a:latin typeface="+mj-lt"/>
                <a:cs typeface="Arial MT Md"/>
              </a:rPr>
              <a:t>I </a:t>
            </a:r>
            <a:r>
              <a:rPr lang="en-US" sz="1800" b="0" i="1" dirty="0">
                <a:solidFill>
                  <a:schemeClr val="tx1">
                    <a:lumMod val="75000"/>
                  </a:schemeClr>
                </a:solidFill>
                <a:latin typeface="+mj-lt"/>
                <a:cs typeface="Arial MT Md"/>
              </a:rPr>
              <a:t>was very </a:t>
            </a:r>
            <a:r>
              <a:rPr lang="en-US" sz="1800" b="0" i="1" dirty="0" smtClean="0">
                <a:solidFill>
                  <a:schemeClr val="tx1">
                    <a:lumMod val="75000"/>
                  </a:schemeClr>
                </a:solidFill>
                <a:latin typeface="+mj-lt"/>
                <a:cs typeface="Arial MT Md"/>
              </a:rPr>
              <a:t>stressed…some [cycles</a:t>
            </a:r>
            <a:r>
              <a:rPr lang="en-US" sz="1800" b="0" i="1" dirty="0">
                <a:solidFill>
                  <a:schemeClr val="tx1">
                    <a:lumMod val="75000"/>
                  </a:schemeClr>
                </a:solidFill>
                <a:latin typeface="+mj-lt"/>
                <a:cs typeface="Arial MT Md"/>
              </a:rPr>
              <a:t>]</a:t>
            </a:r>
            <a:r>
              <a:rPr lang="en-US" sz="1800" b="0" i="1" dirty="0" smtClean="0">
                <a:solidFill>
                  <a:schemeClr val="tx1">
                    <a:lumMod val="75000"/>
                  </a:schemeClr>
                </a:solidFill>
                <a:latin typeface="+mj-lt"/>
                <a:cs typeface="Arial MT Md"/>
              </a:rPr>
              <a:t> </a:t>
            </a:r>
            <a:r>
              <a:rPr lang="en-US" sz="1800" b="0" i="1" dirty="0">
                <a:solidFill>
                  <a:schemeClr val="tx1">
                    <a:lumMod val="75000"/>
                  </a:schemeClr>
                </a:solidFill>
                <a:latin typeface="+mj-lt"/>
                <a:cs typeface="Arial MT Md"/>
              </a:rPr>
              <a:t>didn't work, and I didn't know, "Was it my fault because I didn't do it correctly?  Because the </a:t>
            </a:r>
            <a:r>
              <a:rPr lang="hr-HR" sz="1800" b="0" i="1" dirty="0" smtClean="0">
                <a:solidFill>
                  <a:schemeClr val="tx1">
                    <a:lumMod val="75000"/>
                  </a:schemeClr>
                </a:solidFill>
                <a:latin typeface="+mj-lt"/>
                <a:cs typeface="Arial MT Md"/>
              </a:rPr>
              <a:t>gel</a:t>
            </a:r>
            <a:r>
              <a:rPr lang="en-US" sz="1800" b="0" i="1" dirty="0" smtClean="0">
                <a:solidFill>
                  <a:schemeClr val="tx1">
                    <a:lumMod val="75000"/>
                  </a:schemeClr>
                </a:solidFill>
                <a:latin typeface="+mj-lt"/>
                <a:cs typeface="Arial MT Md"/>
              </a:rPr>
              <a:t> </a:t>
            </a:r>
            <a:r>
              <a:rPr lang="en-US" sz="1800" b="0" i="1" dirty="0">
                <a:solidFill>
                  <a:schemeClr val="tx1">
                    <a:lumMod val="75000"/>
                  </a:schemeClr>
                </a:solidFill>
                <a:latin typeface="+mj-lt"/>
                <a:cs typeface="Arial MT Md"/>
              </a:rPr>
              <a:t>didn't come out?  Did I do too much one day? </a:t>
            </a:r>
            <a:r>
              <a:rPr lang="en-US" sz="1800" b="0" i="1" dirty="0" smtClean="0">
                <a:solidFill>
                  <a:schemeClr val="tx1">
                    <a:lumMod val="75000"/>
                  </a:schemeClr>
                </a:solidFill>
                <a:latin typeface="+mj-lt"/>
                <a:cs typeface="Arial MT Md"/>
              </a:rPr>
              <a:t>And </a:t>
            </a:r>
            <a:r>
              <a:rPr lang="en-US" sz="1800" b="0" i="1" dirty="0">
                <a:solidFill>
                  <a:schemeClr val="tx1">
                    <a:lumMod val="75000"/>
                  </a:schemeClr>
                </a:solidFill>
                <a:latin typeface="+mj-lt"/>
                <a:cs typeface="Arial MT Md"/>
              </a:rPr>
              <a:t>then my progesterone level spiked and then it dropped because I did one the next day</a:t>
            </a:r>
            <a:r>
              <a:rPr lang="en-US" sz="1800" b="0" i="1" dirty="0" smtClean="0">
                <a:solidFill>
                  <a:schemeClr val="tx1">
                    <a:lumMod val="75000"/>
                  </a:schemeClr>
                </a:solidFill>
                <a:latin typeface="+mj-lt"/>
                <a:cs typeface="Arial MT Md"/>
              </a:rPr>
              <a:t>?“– Jennifer </a:t>
            </a:r>
          </a:p>
          <a:p>
            <a:pPr marL="285750" indent="-285750" algn="l" fontAlgn="auto">
              <a:spcBef>
                <a:spcPts val="0"/>
              </a:spcBef>
              <a:spcAft>
                <a:spcPts val="0"/>
              </a:spcAft>
              <a:buClr>
                <a:schemeClr val="accent1"/>
              </a:buClr>
              <a:buFont typeface="Arial" pitchFamily="34" charset="0"/>
              <a:buChar char="•"/>
            </a:pPr>
            <a:endParaRPr lang="en-US" sz="1800" b="0" i="1" dirty="0" smtClean="0">
              <a:solidFill>
                <a:schemeClr val="tx1">
                  <a:lumMod val="75000"/>
                </a:schemeClr>
              </a:solidFill>
              <a:latin typeface="+mj-lt"/>
              <a:cs typeface="Arial MT Md"/>
            </a:endParaRPr>
          </a:p>
          <a:p>
            <a:pPr marL="285750" indent="-285750" algn="l" fontAlgn="auto">
              <a:spcBef>
                <a:spcPts val="0"/>
              </a:spcBef>
              <a:spcAft>
                <a:spcPts val="0"/>
              </a:spcAft>
              <a:buClr>
                <a:schemeClr val="accent1"/>
              </a:buClr>
              <a:buFont typeface="Arial" pitchFamily="34" charset="0"/>
              <a:buChar char="•"/>
            </a:pPr>
            <a:r>
              <a:rPr lang="en-US" sz="1800" b="0" i="1" dirty="0">
                <a:solidFill>
                  <a:schemeClr val="tx1">
                    <a:lumMod val="75000"/>
                  </a:schemeClr>
                </a:solidFill>
                <a:latin typeface="+mj-lt"/>
                <a:cs typeface="Arial MT Md"/>
              </a:rPr>
              <a:t>“I was always wondering…am I actually absorbing enough of it because the stuff you have to wear, panty-liners and </a:t>
            </a:r>
            <a:r>
              <a:rPr lang="en-US" sz="1800" b="0" i="1" dirty="0" smtClean="0">
                <a:solidFill>
                  <a:schemeClr val="tx1">
                    <a:lumMod val="75000"/>
                  </a:schemeClr>
                </a:solidFill>
                <a:latin typeface="+mj-lt"/>
                <a:cs typeface="Arial MT Md"/>
              </a:rPr>
              <a:t>whatnot.” – Kristy </a:t>
            </a:r>
            <a:r>
              <a:rPr lang="en-US" sz="1800" b="0" i="1" dirty="0">
                <a:solidFill>
                  <a:schemeClr val="tx1">
                    <a:lumMod val="75000"/>
                  </a:schemeClr>
                </a:solidFill>
                <a:latin typeface="+mj-lt"/>
                <a:cs typeface="Arial MT Md"/>
              </a:rPr>
              <a:t/>
            </a:r>
            <a:br>
              <a:rPr lang="en-US" sz="1800" b="0" i="1" dirty="0">
                <a:solidFill>
                  <a:schemeClr val="tx1">
                    <a:lumMod val="75000"/>
                  </a:schemeClr>
                </a:solidFill>
                <a:latin typeface="+mj-lt"/>
                <a:cs typeface="Arial MT Md"/>
              </a:rPr>
            </a:br>
            <a:endParaRPr lang="en-US" sz="1800" b="0" i="1" dirty="0">
              <a:solidFill>
                <a:schemeClr val="tx1">
                  <a:lumMod val="75000"/>
                </a:schemeClr>
              </a:solidFill>
              <a:latin typeface="+mj-lt"/>
              <a:cs typeface="Arial MT Md"/>
            </a:endParaRPr>
          </a:p>
          <a:p>
            <a:pPr marL="285750" indent="-285750" algn="l" fontAlgn="auto">
              <a:spcBef>
                <a:spcPts val="0"/>
              </a:spcBef>
              <a:spcAft>
                <a:spcPts val="0"/>
              </a:spcAft>
              <a:buClr>
                <a:schemeClr val="accent1"/>
              </a:buClr>
              <a:buFont typeface="Arial" pitchFamily="34" charset="0"/>
              <a:buChar char="•"/>
            </a:pPr>
            <a:r>
              <a:rPr lang="en-US" sz="1800" b="0" i="1" dirty="0" smtClean="0">
                <a:solidFill>
                  <a:schemeClr val="tx1">
                    <a:lumMod val="75000"/>
                  </a:schemeClr>
                </a:solidFill>
                <a:latin typeface="+mj-lt"/>
                <a:cs typeface="Arial MT Md"/>
              </a:rPr>
              <a:t>“The </a:t>
            </a:r>
            <a:r>
              <a:rPr lang="en-US" sz="1800" b="0" i="1" dirty="0">
                <a:solidFill>
                  <a:schemeClr val="tx1">
                    <a:lumMod val="75000"/>
                  </a:schemeClr>
                </a:solidFill>
                <a:latin typeface="+mj-lt"/>
                <a:cs typeface="Arial MT Md"/>
              </a:rPr>
              <a:t>way I visualized </a:t>
            </a:r>
            <a:r>
              <a:rPr lang="en-US" sz="1800" b="0" i="1" dirty="0" smtClean="0">
                <a:solidFill>
                  <a:schemeClr val="tx1">
                    <a:lumMod val="75000"/>
                  </a:schemeClr>
                </a:solidFill>
                <a:latin typeface="+mj-lt"/>
                <a:cs typeface="Arial MT Md"/>
              </a:rPr>
              <a:t>…the </a:t>
            </a:r>
            <a:r>
              <a:rPr lang="en-US" sz="1800" b="0" i="1" dirty="0">
                <a:solidFill>
                  <a:schemeClr val="tx1">
                    <a:lumMod val="75000"/>
                  </a:schemeClr>
                </a:solidFill>
                <a:latin typeface="+mj-lt"/>
                <a:cs typeface="Arial MT Md"/>
              </a:rPr>
              <a:t>concept of when the progesterone suppository does melt with your body heat, I had always this fear that you're losing a lot of it </a:t>
            </a:r>
            <a:r>
              <a:rPr lang="en-US" sz="1800" b="0" i="1" dirty="0" smtClean="0">
                <a:solidFill>
                  <a:schemeClr val="tx1">
                    <a:lumMod val="75000"/>
                  </a:schemeClr>
                </a:solidFill>
                <a:latin typeface="+mj-lt"/>
                <a:cs typeface="Arial MT Md"/>
              </a:rPr>
              <a:t>drains </a:t>
            </a:r>
            <a:r>
              <a:rPr lang="en-US" sz="1800" b="0" i="1" dirty="0">
                <a:solidFill>
                  <a:schemeClr val="tx1">
                    <a:lumMod val="75000"/>
                  </a:schemeClr>
                </a:solidFill>
                <a:latin typeface="+mj-lt"/>
                <a:cs typeface="Arial MT Md"/>
              </a:rPr>
              <a:t>out</a:t>
            </a:r>
            <a:r>
              <a:rPr lang="en-US" sz="1800" b="0" i="1" dirty="0" smtClean="0">
                <a:solidFill>
                  <a:schemeClr val="tx1">
                    <a:lumMod val="75000"/>
                  </a:schemeClr>
                </a:solidFill>
                <a:latin typeface="+mj-lt"/>
                <a:cs typeface="Arial MT Md"/>
              </a:rPr>
              <a:t>.” – Kelly </a:t>
            </a:r>
            <a:endParaRPr lang="en-US" sz="1800" b="0" i="1" dirty="0">
              <a:solidFill>
                <a:schemeClr val="tx1">
                  <a:lumMod val="75000"/>
                </a:schemeClr>
              </a:solidFill>
              <a:latin typeface="+mj-lt"/>
              <a:cs typeface="Arial MT Md"/>
            </a:endParaRPr>
          </a:p>
          <a:p>
            <a:pPr marL="285750" indent="-285750" algn="l" fontAlgn="auto">
              <a:spcBef>
                <a:spcPts val="0"/>
              </a:spcBef>
              <a:spcAft>
                <a:spcPts val="0"/>
              </a:spcAft>
              <a:buClr>
                <a:schemeClr val="accent1"/>
              </a:buClr>
              <a:buFont typeface="Arial" pitchFamily="34" charset="0"/>
              <a:buChar char="•"/>
            </a:pPr>
            <a:endParaRPr lang="en-US" sz="1800" b="0" i="1" dirty="0">
              <a:solidFill>
                <a:schemeClr val="tx1">
                  <a:lumMod val="75000"/>
                </a:schemeClr>
              </a:solidFill>
              <a:latin typeface="+mj-lt"/>
              <a:cs typeface="Arial MT Md"/>
            </a:endParaRPr>
          </a:p>
        </p:txBody>
      </p:sp>
    </p:spTree>
    <p:extLst>
      <p:ext uri="{BB962C8B-B14F-4D97-AF65-F5344CB8AC3E}">
        <p14:creationId xmlns:p14="http://schemas.microsoft.com/office/powerpoint/2010/main" val="2205199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35" y="0"/>
            <a:ext cx="9139465"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2744" y="255814"/>
            <a:ext cx="7389616" cy="1362075"/>
          </a:xfrm>
        </p:spPr>
        <p:txBody>
          <a:bodyPr>
            <a:normAutofit fontScale="90000"/>
          </a:bodyPr>
          <a:lstStyle/>
          <a:p>
            <a:pPr marL="623888" indent="-623888"/>
            <a:r>
              <a:rPr lang="hr-HR" dirty="0" smtClean="0">
                <a:solidFill>
                  <a:schemeClr val="bg1"/>
                </a:solidFill>
                <a:latin typeface="+mj-lt"/>
              </a:rPr>
              <a:t>    </a:t>
            </a:r>
            <a:r>
              <a:rPr lang="en-US" dirty="0" smtClean="0">
                <a:solidFill>
                  <a:schemeClr val="bg1"/>
                </a:solidFill>
                <a:latin typeface="+mj-lt"/>
              </a:rPr>
              <a:t> </a:t>
            </a:r>
            <a:r>
              <a:rPr lang="hr-HR" dirty="0" smtClean="0">
                <a:solidFill>
                  <a:schemeClr val="bg1"/>
                </a:solidFill>
                <a:latin typeface="+mj-lt"/>
              </a:rPr>
              <a:t> </a:t>
            </a:r>
            <a:r>
              <a:rPr lang="hr-HR" sz="3100" dirty="0" err="1" smtClean="0">
                <a:solidFill>
                  <a:schemeClr val="bg1"/>
                </a:solidFill>
                <a:latin typeface="+mj-lt"/>
              </a:rPr>
              <a:t>vaginal</a:t>
            </a:r>
            <a:r>
              <a:rPr lang="hr-HR" sz="3100" dirty="0" smtClean="0">
                <a:solidFill>
                  <a:schemeClr val="bg1"/>
                </a:solidFill>
                <a:latin typeface="+mj-lt"/>
              </a:rPr>
              <a:t> </a:t>
            </a:r>
            <a:r>
              <a:rPr lang="hr-HR" sz="3100" dirty="0" err="1" smtClean="0">
                <a:solidFill>
                  <a:schemeClr val="bg1"/>
                </a:solidFill>
                <a:latin typeface="+mj-lt"/>
              </a:rPr>
              <a:t>progesterone</a:t>
            </a:r>
            <a:r>
              <a:rPr lang="hr-HR" sz="3100" dirty="0" smtClean="0">
                <a:solidFill>
                  <a:schemeClr val="bg1"/>
                </a:solidFill>
                <a:latin typeface="+mj-lt"/>
              </a:rPr>
              <a:t> ring</a:t>
            </a:r>
            <a:r>
              <a:rPr lang="en-US" sz="3100" dirty="0" smtClean="0">
                <a:solidFill>
                  <a:schemeClr val="bg1"/>
                </a:solidFill>
                <a:latin typeface="+mj-lt"/>
              </a:rPr>
              <a:t> – A MORE Positive progesterone experience</a:t>
            </a:r>
            <a:endParaRPr lang="en-US" sz="3100" dirty="0">
              <a:solidFill>
                <a:schemeClr val="bg1"/>
              </a:solidFill>
              <a:latin typeface="+mj-lt"/>
            </a:endParaRPr>
          </a:p>
        </p:txBody>
      </p:sp>
      <p:pic>
        <p:nvPicPr>
          <p:cNvPr id="4915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312" y="0"/>
            <a:ext cx="1763688" cy="1866900"/>
          </a:xfrm>
          <a:prstGeom prst="rect">
            <a:avLst/>
          </a:prstGeom>
          <a:noFill/>
          <a:ln w="9525">
            <a:noFill/>
            <a:miter lim="800000"/>
            <a:headEnd/>
            <a:tailEnd/>
          </a:ln>
          <a:effectLst/>
        </p:spPr>
      </p:pic>
      <p:sp>
        <p:nvSpPr>
          <p:cNvPr id="5" name="Rectangle 4"/>
          <p:cNvSpPr/>
          <p:nvPr/>
        </p:nvSpPr>
        <p:spPr>
          <a:xfrm>
            <a:off x="5143504" y="3214686"/>
            <a:ext cx="4000496" cy="1477328"/>
          </a:xfrm>
          <a:prstGeom prst="rect">
            <a:avLst/>
          </a:prstGeom>
        </p:spPr>
        <p:txBody>
          <a:bodyPr wrap="square">
            <a:spAutoFit/>
          </a:bodyPr>
          <a:lstStyle/>
          <a:p>
            <a:pPr>
              <a:buFont typeface="Arial" pitchFamily="34" charset="0"/>
              <a:buChar char="•"/>
            </a:pPr>
            <a:r>
              <a:rPr lang="en-US" dirty="0" smtClean="0"/>
              <a:t> </a:t>
            </a:r>
            <a:r>
              <a:rPr lang="en-US" b="1" dirty="0" smtClean="0"/>
              <a:t>progesterone vaginal ring</a:t>
            </a:r>
            <a:r>
              <a:rPr lang="en-US" dirty="0" smtClean="0"/>
              <a:t> for which the proposed indication is to support embryo implantation and early pregnancy (up to 10 weeks post-embryo transfer) </a:t>
            </a:r>
            <a:endParaRPr lang="hr-HR" dirty="0"/>
          </a:p>
        </p:txBody>
      </p:sp>
      <p:sp>
        <p:nvSpPr>
          <p:cNvPr id="6" name="Rectangle 5"/>
          <p:cNvSpPr/>
          <p:nvPr/>
        </p:nvSpPr>
        <p:spPr>
          <a:xfrm>
            <a:off x="5143504" y="4857760"/>
            <a:ext cx="4000496" cy="646331"/>
          </a:xfrm>
          <a:prstGeom prst="rect">
            <a:avLst/>
          </a:prstGeom>
        </p:spPr>
        <p:txBody>
          <a:bodyPr wrap="square">
            <a:spAutoFit/>
          </a:bodyPr>
          <a:lstStyle/>
          <a:p>
            <a:pPr>
              <a:buFont typeface="Arial" pitchFamily="34" charset="0"/>
              <a:buChar char="•"/>
            </a:pPr>
            <a:r>
              <a:rPr lang="hr-HR" dirty="0" smtClean="0"/>
              <a:t> </a:t>
            </a:r>
            <a:r>
              <a:rPr lang="en-US" dirty="0" smtClean="0"/>
              <a:t>release rate of </a:t>
            </a:r>
            <a:r>
              <a:rPr lang="en-US" b="1" dirty="0" smtClean="0"/>
              <a:t>11 mg/day of progesterone </a:t>
            </a:r>
            <a:endParaRPr lang="hr-HR" b="1" dirty="0"/>
          </a:p>
        </p:txBody>
      </p:sp>
      <p:sp>
        <p:nvSpPr>
          <p:cNvPr id="7" name="Rectangle 6"/>
          <p:cNvSpPr/>
          <p:nvPr/>
        </p:nvSpPr>
        <p:spPr>
          <a:xfrm>
            <a:off x="5143504" y="5572140"/>
            <a:ext cx="4000496" cy="1200329"/>
          </a:xfrm>
          <a:prstGeom prst="rect">
            <a:avLst/>
          </a:prstGeom>
        </p:spPr>
        <p:txBody>
          <a:bodyPr wrap="square">
            <a:spAutoFit/>
          </a:bodyPr>
          <a:lstStyle/>
          <a:p>
            <a:pPr>
              <a:buFont typeface="Arial" pitchFamily="34" charset="0"/>
              <a:buChar char="•"/>
            </a:pPr>
            <a:r>
              <a:rPr lang="en-US" b="1" dirty="0" smtClean="0"/>
              <a:t>small white ring </a:t>
            </a:r>
            <a:r>
              <a:rPr lang="en-US" dirty="0" smtClean="0"/>
              <a:t>with dimensions of 36 mm (internal diameter) x 54 mm (external diameter) x 9 mm (cross-sectional diameter) </a:t>
            </a:r>
            <a:endParaRPr lang="hr-HR" dirty="0"/>
          </a:p>
        </p:txBody>
      </p:sp>
    </p:spTree>
    <p:extLst>
      <p:ext uri="{BB962C8B-B14F-4D97-AF65-F5344CB8AC3E}">
        <p14:creationId xmlns:p14="http://schemas.microsoft.com/office/powerpoint/2010/main" val="1454124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impressions of </a:t>
            </a:r>
            <a:r>
              <a:rPr lang="hr-HR" dirty="0" smtClean="0"/>
              <a:t>P4 ring</a:t>
            </a:r>
            <a:endParaRPr lang="en-US" dirty="0"/>
          </a:p>
        </p:txBody>
      </p:sp>
      <p:sp>
        <p:nvSpPr>
          <p:cNvPr id="3" name="Content Placeholder 2"/>
          <p:cNvSpPr>
            <a:spLocks noGrp="1"/>
          </p:cNvSpPr>
          <p:nvPr>
            <p:ph idx="1"/>
          </p:nvPr>
        </p:nvSpPr>
        <p:spPr>
          <a:xfrm>
            <a:off x="522514" y="1155476"/>
            <a:ext cx="8215086" cy="4756150"/>
          </a:xfrm>
        </p:spPr>
        <p:txBody>
          <a:bodyPr/>
          <a:lstStyle/>
          <a:p>
            <a:pPr marL="0" indent="0">
              <a:buNone/>
            </a:pPr>
            <a:r>
              <a:rPr lang="en-US" sz="2200" b="1" dirty="0"/>
              <a:t>When first exposed to </a:t>
            </a:r>
            <a:r>
              <a:rPr lang="hr-HR" sz="2200" b="1" dirty="0" smtClean="0"/>
              <a:t>P4 ring</a:t>
            </a:r>
            <a:r>
              <a:rPr lang="en-US" sz="2200" b="1" dirty="0" smtClean="0"/>
              <a:t>, </a:t>
            </a:r>
            <a:r>
              <a:rPr lang="en-US" sz="2200" b="1" dirty="0"/>
              <a:t>women recollect being taken aback by the </a:t>
            </a:r>
            <a:r>
              <a:rPr lang="en-US" sz="2200" b="1" dirty="0" smtClean="0"/>
              <a:t>size, especially those familiar with </a:t>
            </a:r>
            <a:r>
              <a:rPr lang="hr-HR" sz="2200" b="1" dirty="0" err="1" smtClean="0"/>
              <a:t>rings</a:t>
            </a:r>
            <a:endParaRPr lang="en-US" sz="2200" b="1" dirty="0"/>
          </a:p>
        </p:txBody>
      </p:sp>
      <p:sp>
        <p:nvSpPr>
          <p:cNvPr id="6" name="Rounded Rectangle 5"/>
          <p:cNvSpPr/>
          <p:nvPr/>
        </p:nvSpPr>
        <p:spPr>
          <a:xfrm>
            <a:off x="522514" y="5470299"/>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hr-HR" sz="1600" dirty="0" smtClean="0">
                <a:solidFill>
                  <a:srgbClr val="000000"/>
                </a:solidFill>
              </a:rPr>
              <a:t>P4 ring</a:t>
            </a:r>
            <a:r>
              <a:rPr lang="en-US" sz="1600" dirty="0" smtClean="0">
                <a:solidFill>
                  <a:srgbClr val="000000"/>
                </a:solidFill>
              </a:rPr>
              <a:t> size needs to be proactively addressed to counter any anxiety around trial</a:t>
            </a:r>
            <a:endParaRPr lang="en-US" sz="1600" dirty="0">
              <a:solidFill>
                <a:srgbClr val="000000"/>
              </a:solidFill>
            </a:endParaRPr>
          </a:p>
        </p:txBody>
      </p:sp>
      <p:sp>
        <p:nvSpPr>
          <p:cNvPr id="4" name="Rectangle 3"/>
          <p:cNvSpPr/>
          <p:nvPr/>
        </p:nvSpPr>
        <p:spPr>
          <a:xfrm>
            <a:off x="624114" y="1965305"/>
            <a:ext cx="4296229" cy="2862322"/>
          </a:xfrm>
          <a:prstGeom prst="rect">
            <a:avLst/>
          </a:prstGeom>
        </p:spPr>
        <p:txBody>
          <a:bodyPr wrap="square">
            <a:spAutoFit/>
          </a:bodyPr>
          <a:lstStyle/>
          <a:p>
            <a:pPr marL="285750" lvl="0" indent="-285750" algn="l">
              <a:lnSpc>
                <a:spcPct val="100000"/>
              </a:lnSpc>
              <a:buClr>
                <a:schemeClr val="accent1"/>
              </a:buClr>
              <a:buFont typeface="Arial" pitchFamily="34" charset="0"/>
              <a:buChar char="•"/>
            </a:pPr>
            <a:r>
              <a:rPr lang="en-US" sz="1800" b="0" i="1" dirty="0" smtClean="0">
                <a:solidFill>
                  <a:schemeClr val="tx1">
                    <a:lumMod val="75000"/>
                  </a:schemeClr>
                </a:solidFill>
                <a:latin typeface="+mj-lt"/>
                <a:cs typeface="Arial MT Md"/>
              </a:rPr>
              <a:t>“It </a:t>
            </a:r>
            <a:r>
              <a:rPr lang="en-US" sz="1800" b="0" i="1" dirty="0">
                <a:solidFill>
                  <a:schemeClr val="tx1">
                    <a:lumMod val="75000"/>
                  </a:schemeClr>
                </a:solidFill>
                <a:latin typeface="+mj-lt"/>
                <a:cs typeface="Arial MT Md"/>
              </a:rPr>
              <a:t>was a little bigger than I </a:t>
            </a:r>
            <a:r>
              <a:rPr lang="en-US" sz="1800" b="0" i="1" dirty="0" smtClean="0">
                <a:solidFill>
                  <a:schemeClr val="tx1">
                    <a:lumMod val="75000"/>
                  </a:schemeClr>
                </a:solidFill>
                <a:latin typeface="+mj-lt"/>
                <a:cs typeface="Arial MT Md"/>
              </a:rPr>
              <a:t>expected.” </a:t>
            </a:r>
            <a:br>
              <a:rPr lang="en-US" sz="1800" b="0" i="1" dirty="0" smtClean="0">
                <a:solidFill>
                  <a:schemeClr val="tx1">
                    <a:lumMod val="75000"/>
                  </a:schemeClr>
                </a:solidFill>
                <a:latin typeface="+mj-lt"/>
                <a:cs typeface="Arial MT Md"/>
              </a:rPr>
            </a:br>
            <a:r>
              <a:rPr lang="en-US" sz="1800" b="0" i="1" dirty="0" smtClean="0"/>
              <a:t>– </a:t>
            </a:r>
            <a:r>
              <a:rPr lang="en-US" sz="1800" b="0" i="1" dirty="0" smtClean="0">
                <a:solidFill>
                  <a:schemeClr val="tx1">
                    <a:lumMod val="75000"/>
                  </a:schemeClr>
                </a:solidFill>
                <a:latin typeface="+mj-lt"/>
                <a:cs typeface="Arial MT Md"/>
              </a:rPr>
              <a:t>Laura </a:t>
            </a:r>
            <a:br>
              <a:rPr lang="en-US" sz="1800" b="0" i="1" dirty="0" smtClean="0">
                <a:solidFill>
                  <a:schemeClr val="tx1">
                    <a:lumMod val="75000"/>
                  </a:schemeClr>
                </a:solidFill>
                <a:latin typeface="+mj-lt"/>
                <a:cs typeface="Arial MT Md"/>
              </a:rPr>
            </a:br>
            <a:endParaRPr lang="en-US" sz="1800" b="0" i="1" dirty="0">
              <a:solidFill>
                <a:schemeClr val="tx1">
                  <a:lumMod val="75000"/>
                </a:schemeClr>
              </a:solidFill>
              <a:latin typeface="+mj-lt"/>
              <a:cs typeface="Arial MT Md"/>
            </a:endParaRPr>
          </a:p>
          <a:p>
            <a:pPr marL="285750" lvl="0" indent="-285750" algn="l" fontAlgn="auto">
              <a:spcBef>
                <a:spcPts val="0"/>
              </a:spcBef>
              <a:spcAft>
                <a:spcPts val="0"/>
              </a:spcAft>
              <a:buClr>
                <a:schemeClr val="accent1"/>
              </a:buClr>
              <a:buFont typeface="Arial" pitchFamily="34" charset="0"/>
              <a:buChar char="•"/>
              <a:defRPr/>
            </a:pPr>
            <a:r>
              <a:rPr lang="en-US" sz="1800" b="0" i="1" dirty="0">
                <a:solidFill>
                  <a:schemeClr val="tx1">
                    <a:lumMod val="75000"/>
                  </a:schemeClr>
                </a:solidFill>
                <a:latin typeface="+mj-lt"/>
                <a:cs typeface="Arial MT Md"/>
              </a:rPr>
              <a:t>“I was pretty shocked how big it was …I’m supposed to insert this inside of me?” </a:t>
            </a:r>
            <a:r>
              <a:rPr lang="en-US" sz="1800" b="0" i="1" dirty="0"/>
              <a:t>– </a:t>
            </a:r>
            <a:r>
              <a:rPr lang="en-US" sz="1800" b="0" i="1" dirty="0" smtClean="0">
                <a:solidFill>
                  <a:schemeClr val="tx1">
                    <a:lumMod val="75000"/>
                  </a:schemeClr>
                </a:solidFill>
                <a:latin typeface="+mj-lt"/>
                <a:cs typeface="Arial MT Md"/>
              </a:rPr>
              <a:t>Pamela</a:t>
            </a:r>
            <a:br>
              <a:rPr lang="en-US" sz="1800" b="0" i="1" dirty="0" smtClean="0">
                <a:solidFill>
                  <a:schemeClr val="tx1">
                    <a:lumMod val="75000"/>
                  </a:schemeClr>
                </a:solidFill>
                <a:latin typeface="+mj-lt"/>
                <a:cs typeface="Arial MT Md"/>
              </a:rPr>
            </a:br>
            <a:endParaRPr lang="en-US" sz="1800" b="0" i="1" dirty="0">
              <a:solidFill>
                <a:schemeClr val="tx1">
                  <a:lumMod val="75000"/>
                </a:schemeClr>
              </a:solidFill>
              <a:latin typeface="+mj-lt"/>
              <a:cs typeface="Arial MT Md"/>
            </a:endParaRPr>
          </a:p>
          <a:p>
            <a:pPr marL="285750" lvl="0" indent="-285750" algn="l">
              <a:lnSpc>
                <a:spcPct val="100000"/>
              </a:lnSpc>
              <a:buClr>
                <a:schemeClr val="accent1"/>
              </a:buClr>
              <a:buFont typeface="Arial" pitchFamily="34" charset="0"/>
              <a:buChar char="•"/>
            </a:pPr>
            <a:r>
              <a:rPr lang="en-US" sz="1800" b="0" i="1" dirty="0">
                <a:solidFill>
                  <a:schemeClr val="tx1">
                    <a:lumMod val="75000"/>
                  </a:schemeClr>
                </a:solidFill>
                <a:latin typeface="+mj-lt"/>
                <a:cs typeface="Arial MT Md"/>
              </a:rPr>
              <a:t>I think first thing, you’re kind of like ‘wow, is this going to be hard to get in? Is it going to be tricky</a:t>
            </a:r>
            <a:r>
              <a:rPr lang="en-US" sz="1800" b="0" i="1" dirty="0" smtClean="0">
                <a:solidFill>
                  <a:schemeClr val="tx1">
                    <a:lumMod val="75000"/>
                  </a:schemeClr>
                </a:solidFill>
                <a:latin typeface="+mj-lt"/>
                <a:cs typeface="Arial MT Md"/>
              </a:rPr>
              <a:t>?’” </a:t>
            </a:r>
            <a:r>
              <a:rPr lang="en-US" sz="1800" b="0" i="1" dirty="0"/>
              <a:t>– </a:t>
            </a:r>
            <a:r>
              <a:rPr lang="en-US" sz="1800" b="0" i="1" dirty="0" smtClean="0">
                <a:solidFill>
                  <a:schemeClr val="tx1">
                    <a:lumMod val="75000"/>
                  </a:schemeClr>
                </a:solidFill>
                <a:latin typeface="+mj-lt"/>
                <a:cs typeface="Arial MT Md"/>
              </a:rPr>
              <a:t>Kristy  </a:t>
            </a:r>
            <a:endParaRPr lang="en-US" sz="1800" b="0" i="1" dirty="0">
              <a:solidFill>
                <a:schemeClr val="tx1">
                  <a:lumMod val="75000"/>
                </a:schemeClr>
              </a:solidFill>
              <a:latin typeface="+mj-lt"/>
              <a:cs typeface="Arial MT Md"/>
            </a:endParaRPr>
          </a:p>
        </p:txBody>
      </p:sp>
      <p:pic>
        <p:nvPicPr>
          <p:cNvPr id="921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3698" b="15398"/>
          <a:stretch/>
        </p:blipFill>
        <p:spPr bwMode="auto">
          <a:xfrm>
            <a:off x="5450116" y="2220808"/>
            <a:ext cx="2577604" cy="235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744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using </a:t>
            </a:r>
            <a:r>
              <a:rPr lang="hr-HR" dirty="0" smtClean="0"/>
              <a:t>P4 ring</a:t>
            </a:r>
            <a:endParaRPr lang="en-US" dirty="0"/>
          </a:p>
        </p:txBody>
      </p:sp>
      <p:sp>
        <p:nvSpPr>
          <p:cNvPr id="3" name="Content Placeholder 2"/>
          <p:cNvSpPr>
            <a:spLocks noGrp="1"/>
          </p:cNvSpPr>
          <p:nvPr>
            <p:ph idx="1"/>
          </p:nvPr>
        </p:nvSpPr>
        <p:spPr>
          <a:xfrm>
            <a:off x="522514" y="1155476"/>
            <a:ext cx="8215086" cy="4756150"/>
          </a:xfrm>
        </p:spPr>
        <p:txBody>
          <a:bodyPr/>
          <a:lstStyle/>
          <a:p>
            <a:pPr marL="0" indent="0">
              <a:buNone/>
            </a:pPr>
            <a:r>
              <a:rPr lang="en-US" sz="2200" b="1" dirty="0"/>
              <a:t>When women have had an opportunity to use the ring, they are comfortable with it</a:t>
            </a:r>
          </a:p>
        </p:txBody>
      </p:sp>
      <p:sp>
        <p:nvSpPr>
          <p:cNvPr id="6" name="Rounded Rectangle 5"/>
          <p:cNvSpPr/>
          <p:nvPr/>
        </p:nvSpPr>
        <p:spPr>
          <a:xfrm>
            <a:off x="522514" y="5470299"/>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a:solidFill>
                  <a:srgbClr val="000000"/>
                </a:solidFill>
              </a:rPr>
              <a:t>C</a:t>
            </a:r>
            <a:r>
              <a:rPr lang="en-US" sz="1600" dirty="0" smtClean="0">
                <a:solidFill>
                  <a:srgbClr val="000000"/>
                </a:solidFill>
              </a:rPr>
              <a:t>onvenience and ease are primary functional benefits of </a:t>
            </a:r>
            <a:r>
              <a:rPr lang="hr-HR" sz="1600" dirty="0" smtClean="0">
                <a:solidFill>
                  <a:srgbClr val="000000"/>
                </a:solidFill>
              </a:rPr>
              <a:t> P4 ring</a:t>
            </a:r>
            <a:endParaRPr lang="en-US" sz="1600" dirty="0">
              <a:solidFill>
                <a:srgbClr val="000000"/>
              </a:solidFill>
            </a:endParaRPr>
          </a:p>
        </p:txBody>
      </p:sp>
      <p:sp>
        <p:nvSpPr>
          <p:cNvPr id="4" name="Rectangle 3"/>
          <p:cNvSpPr/>
          <p:nvPr/>
        </p:nvSpPr>
        <p:spPr>
          <a:xfrm>
            <a:off x="624114" y="1965305"/>
            <a:ext cx="7649029" cy="2585323"/>
          </a:xfrm>
          <a:prstGeom prst="rect">
            <a:avLst/>
          </a:prstGeom>
        </p:spPr>
        <p:txBody>
          <a:bodyPr wrap="square">
            <a:spAutoFit/>
          </a:bodyPr>
          <a:lstStyle/>
          <a:p>
            <a:pPr marL="285750" indent="-285750" algn="l">
              <a:buClr>
                <a:schemeClr val="accent1"/>
              </a:buClr>
              <a:buFont typeface="Arial" pitchFamily="34" charset="0"/>
              <a:buChar char="•"/>
            </a:pPr>
            <a:r>
              <a:rPr lang="en-US" sz="1800" b="0" i="1" dirty="0" smtClean="0">
                <a:solidFill>
                  <a:schemeClr val="tx1">
                    <a:lumMod val="75000"/>
                  </a:schemeClr>
                </a:solidFill>
                <a:latin typeface="+mj-lt"/>
                <a:cs typeface="Arial MT Md"/>
              </a:rPr>
              <a:t>“Once </a:t>
            </a:r>
            <a:r>
              <a:rPr lang="en-US" sz="1800" b="0" i="1" dirty="0">
                <a:solidFill>
                  <a:schemeClr val="tx1">
                    <a:lumMod val="75000"/>
                  </a:schemeClr>
                </a:solidFill>
                <a:latin typeface="+mj-lt"/>
                <a:cs typeface="Arial MT Md"/>
              </a:rPr>
              <a:t>I went through it a couple times, I really had no problems with </a:t>
            </a:r>
            <a:r>
              <a:rPr lang="en-US" sz="1800" b="0" i="1" dirty="0" smtClean="0">
                <a:solidFill>
                  <a:schemeClr val="tx1">
                    <a:lumMod val="75000"/>
                  </a:schemeClr>
                </a:solidFill>
                <a:latin typeface="+mj-lt"/>
                <a:cs typeface="Arial MT Md"/>
              </a:rPr>
              <a:t>it.” </a:t>
            </a:r>
            <a:br>
              <a:rPr lang="en-US" sz="1800" b="0" i="1" dirty="0" smtClean="0">
                <a:solidFill>
                  <a:schemeClr val="tx1">
                    <a:lumMod val="75000"/>
                  </a:schemeClr>
                </a:solidFill>
                <a:latin typeface="+mj-lt"/>
                <a:cs typeface="Arial MT Md"/>
              </a:rPr>
            </a:br>
            <a:r>
              <a:rPr lang="en-US" sz="1800" b="0" i="1" dirty="0" smtClean="0">
                <a:solidFill>
                  <a:schemeClr val="tx1">
                    <a:lumMod val="75000"/>
                  </a:schemeClr>
                </a:solidFill>
                <a:latin typeface="+mj-lt"/>
                <a:cs typeface="Arial MT Md"/>
              </a:rPr>
              <a:t>– Laura </a:t>
            </a:r>
            <a:br>
              <a:rPr lang="en-US" sz="1800" b="0" i="1" dirty="0" smtClean="0">
                <a:solidFill>
                  <a:schemeClr val="tx1">
                    <a:lumMod val="75000"/>
                  </a:schemeClr>
                </a:solidFill>
                <a:latin typeface="+mj-lt"/>
                <a:cs typeface="Arial MT Md"/>
              </a:rPr>
            </a:br>
            <a:endParaRPr lang="en-US" sz="1800" b="0" i="1" dirty="0" smtClean="0">
              <a:solidFill>
                <a:schemeClr val="tx1">
                  <a:lumMod val="75000"/>
                </a:schemeClr>
              </a:solidFill>
              <a:latin typeface="+mj-lt"/>
              <a:cs typeface="Arial MT Md"/>
            </a:endParaRPr>
          </a:p>
          <a:p>
            <a:pPr marL="285750" indent="-285750" algn="l">
              <a:buClr>
                <a:schemeClr val="accent1"/>
              </a:buClr>
              <a:buFont typeface="Arial" pitchFamily="34" charset="0"/>
              <a:buChar char="•"/>
            </a:pPr>
            <a:r>
              <a:rPr lang="en-US" sz="1800" b="0" i="1" dirty="0" smtClean="0">
                <a:solidFill>
                  <a:schemeClr val="tx1">
                    <a:lumMod val="75000"/>
                  </a:schemeClr>
                </a:solidFill>
                <a:latin typeface="+mj-lt"/>
                <a:cs typeface="Arial MT Md"/>
              </a:rPr>
              <a:t>“I </a:t>
            </a:r>
            <a:r>
              <a:rPr lang="en-US" sz="1800" b="0" i="1" dirty="0">
                <a:solidFill>
                  <a:schemeClr val="tx1">
                    <a:lumMod val="75000"/>
                  </a:schemeClr>
                </a:solidFill>
                <a:latin typeface="+mj-lt"/>
                <a:cs typeface="Arial MT Md"/>
              </a:rPr>
              <a:t>just felt like it was almost identical to the </a:t>
            </a:r>
            <a:r>
              <a:rPr lang="en-US" sz="1800" b="0" i="1" dirty="0" smtClean="0">
                <a:solidFill>
                  <a:schemeClr val="tx1">
                    <a:lumMod val="75000"/>
                  </a:schemeClr>
                </a:solidFill>
                <a:latin typeface="+mj-lt"/>
                <a:cs typeface="Arial MT Md"/>
              </a:rPr>
              <a:t>Ring</a:t>
            </a:r>
            <a:r>
              <a:rPr lang="en-US" sz="1800" b="0" i="1" dirty="0">
                <a:solidFill>
                  <a:schemeClr val="tx1">
                    <a:lumMod val="75000"/>
                  </a:schemeClr>
                </a:solidFill>
                <a:latin typeface="+mj-lt"/>
                <a:cs typeface="Arial MT Md"/>
              </a:rPr>
              <a:t>, really comfortable and no pain or anything like that </a:t>
            </a:r>
            <a:r>
              <a:rPr lang="en-US" sz="1800" b="0" i="1" dirty="0" smtClean="0">
                <a:solidFill>
                  <a:schemeClr val="tx1">
                    <a:lumMod val="75000"/>
                  </a:schemeClr>
                </a:solidFill>
                <a:latin typeface="+mj-lt"/>
                <a:cs typeface="Arial MT Md"/>
              </a:rPr>
              <a:t>afterward.” – Kelly </a:t>
            </a:r>
            <a:r>
              <a:rPr lang="en-US" sz="1800" b="0" i="1" dirty="0">
                <a:solidFill>
                  <a:schemeClr val="tx1">
                    <a:lumMod val="75000"/>
                  </a:schemeClr>
                </a:solidFill>
                <a:latin typeface="+mj-lt"/>
                <a:cs typeface="Arial MT Md"/>
              </a:rPr>
              <a:t/>
            </a:r>
            <a:br>
              <a:rPr lang="en-US" sz="1800" b="0" i="1" dirty="0">
                <a:solidFill>
                  <a:schemeClr val="tx1">
                    <a:lumMod val="75000"/>
                  </a:schemeClr>
                </a:solidFill>
                <a:latin typeface="+mj-lt"/>
                <a:cs typeface="Arial MT Md"/>
              </a:rPr>
            </a:br>
            <a:endParaRPr lang="en-US" sz="1800" b="0" i="1" dirty="0">
              <a:solidFill>
                <a:schemeClr val="tx1">
                  <a:lumMod val="75000"/>
                </a:schemeClr>
              </a:solidFill>
              <a:latin typeface="+mj-lt"/>
              <a:cs typeface="Arial MT Md"/>
            </a:endParaRPr>
          </a:p>
          <a:p>
            <a:pPr marL="285750" indent="-285750" algn="l">
              <a:buClr>
                <a:schemeClr val="accent1"/>
              </a:buClr>
              <a:buFont typeface="Arial" pitchFamily="34" charset="0"/>
              <a:buChar char="•"/>
            </a:pPr>
            <a:r>
              <a:rPr lang="en-US" sz="1800" b="0" i="1" dirty="0" smtClean="0">
                <a:solidFill>
                  <a:schemeClr val="tx1">
                    <a:lumMod val="75000"/>
                  </a:schemeClr>
                </a:solidFill>
                <a:latin typeface="+mj-lt"/>
                <a:cs typeface="Arial MT Md"/>
              </a:rPr>
              <a:t>“</a:t>
            </a:r>
            <a:r>
              <a:rPr lang="en-US" sz="1800" b="0" i="1" dirty="0">
                <a:solidFill>
                  <a:schemeClr val="tx1">
                    <a:lumMod val="75000"/>
                  </a:schemeClr>
                </a:solidFill>
                <a:latin typeface="+mj-lt"/>
                <a:cs typeface="Arial MT Md"/>
              </a:rPr>
              <a:t>I</a:t>
            </a:r>
            <a:r>
              <a:rPr lang="en-US" sz="1800" b="0" i="1" dirty="0" smtClean="0">
                <a:solidFill>
                  <a:schemeClr val="tx1">
                    <a:lumMod val="75000"/>
                  </a:schemeClr>
                </a:solidFill>
                <a:latin typeface="+mj-lt"/>
                <a:cs typeface="Arial MT Md"/>
              </a:rPr>
              <a:t>t </a:t>
            </a:r>
            <a:r>
              <a:rPr lang="en-US" sz="1800" b="0" i="1" dirty="0">
                <a:solidFill>
                  <a:schemeClr val="tx1">
                    <a:lumMod val="75000"/>
                  </a:schemeClr>
                </a:solidFill>
                <a:latin typeface="+mj-lt"/>
                <a:cs typeface="Arial MT Md"/>
              </a:rPr>
              <a:t>was not a big deal, </a:t>
            </a:r>
            <a:r>
              <a:rPr lang="en-US" sz="1800" b="0" i="1" dirty="0" smtClean="0">
                <a:solidFill>
                  <a:schemeClr val="tx1">
                    <a:lumMod val="75000"/>
                  </a:schemeClr>
                </a:solidFill>
                <a:latin typeface="+mj-lt"/>
                <a:cs typeface="Arial MT Md"/>
              </a:rPr>
              <a:t>I put </a:t>
            </a:r>
            <a:r>
              <a:rPr lang="en-US" sz="1800" b="0" i="1" dirty="0">
                <a:solidFill>
                  <a:schemeClr val="tx1">
                    <a:lumMod val="75000"/>
                  </a:schemeClr>
                </a:solidFill>
                <a:latin typeface="+mj-lt"/>
                <a:cs typeface="Arial MT Md"/>
              </a:rPr>
              <a:t>it in and couldn’t feel </a:t>
            </a:r>
            <a:r>
              <a:rPr lang="en-US" sz="1800" b="0" i="1" dirty="0" smtClean="0">
                <a:solidFill>
                  <a:schemeClr val="tx1">
                    <a:lumMod val="75000"/>
                  </a:schemeClr>
                </a:solidFill>
                <a:latin typeface="+mj-lt"/>
                <a:cs typeface="Arial MT Md"/>
              </a:rPr>
              <a:t>it.” </a:t>
            </a:r>
            <a:r>
              <a:rPr lang="en-US" sz="1800" b="0" i="1" dirty="0" smtClean="0">
                <a:solidFill>
                  <a:schemeClr val="tx1">
                    <a:lumMod val="75000"/>
                  </a:schemeClr>
                </a:solidFill>
                <a:cs typeface="Arial MT Md"/>
              </a:rPr>
              <a:t>– </a:t>
            </a:r>
            <a:r>
              <a:rPr lang="en-US" sz="1800" b="0" i="1" dirty="0" smtClean="0">
                <a:solidFill>
                  <a:schemeClr val="tx1">
                    <a:lumMod val="75000"/>
                  </a:schemeClr>
                </a:solidFill>
                <a:latin typeface="+mj-lt"/>
                <a:cs typeface="Arial MT Md"/>
              </a:rPr>
              <a:t>Pamela</a:t>
            </a:r>
          </a:p>
          <a:p>
            <a:pPr algn="l">
              <a:buClr>
                <a:schemeClr val="accent1"/>
              </a:buClr>
            </a:pPr>
            <a:endParaRPr lang="en-US" sz="1800" b="0" i="1" dirty="0" smtClean="0">
              <a:solidFill>
                <a:schemeClr val="tx1">
                  <a:lumMod val="75000"/>
                </a:schemeClr>
              </a:solidFill>
              <a:latin typeface="+mj-lt"/>
              <a:cs typeface="Arial MT Md"/>
            </a:endParaRPr>
          </a:p>
          <a:p>
            <a:pPr marL="285750" indent="-285750" algn="l">
              <a:buClr>
                <a:schemeClr val="accent1"/>
              </a:buClr>
              <a:buFont typeface="Arial" pitchFamily="34" charset="0"/>
              <a:buChar char="•"/>
            </a:pPr>
            <a:r>
              <a:rPr lang="en-US" sz="1800" b="0" i="1" dirty="0" smtClean="0">
                <a:solidFill>
                  <a:schemeClr val="tx1">
                    <a:lumMod val="75000"/>
                  </a:schemeClr>
                </a:solidFill>
                <a:latin typeface="+mj-lt"/>
                <a:cs typeface="Arial MT Md"/>
              </a:rPr>
              <a:t>“You </a:t>
            </a:r>
            <a:r>
              <a:rPr lang="en-US" sz="1800" b="0" i="1" dirty="0">
                <a:solidFill>
                  <a:schemeClr val="tx1">
                    <a:lumMod val="75000"/>
                  </a:schemeClr>
                </a:solidFill>
                <a:latin typeface="+mj-lt"/>
                <a:cs typeface="Arial MT Md"/>
              </a:rPr>
              <a:t>just know it's doing its job.  You don't have to think about it</a:t>
            </a:r>
            <a:r>
              <a:rPr lang="en-US" sz="1800" b="0" i="1" dirty="0" smtClean="0">
                <a:solidFill>
                  <a:schemeClr val="tx1">
                    <a:lumMod val="75000"/>
                  </a:schemeClr>
                </a:solidFill>
                <a:latin typeface="+mj-lt"/>
                <a:cs typeface="Arial MT Md"/>
              </a:rPr>
              <a:t>.” – Jennifer </a:t>
            </a:r>
            <a:endParaRPr lang="en-US" sz="1800" b="0" i="1" dirty="0">
              <a:solidFill>
                <a:schemeClr val="tx1">
                  <a:lumMod val="75000"/>
                </a:schemeClr>
              </a:solidFill>
              <a:latin typeface="+mj-lt"/>
              <a:cs typeface="Arial MT Md"/>
            </a:endParaRPr>
          </a:p>
        </p:txBody>
      </p:sp>
    </p:spTree>
    <p:extLst>
      <p:ext uri="{BB962C8B-B14F-4D97-AF65-F5344CB8AC3E}">
        <p14:creationId xmlns:p14="http://schemas.microsoft.com/office/powerpoint/2010/main" val="2328203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774700" y="-42863"/>
            <a:ext cx="6654800" cy="739776"/>
          </a:xfrm>
        </p:spPr>
        <p:txBody>
          <a:bodyPr anchor="ctr"/>
          <a:lstStyle/>
          <a:p>
            <a:pPr eaLnBrk="1" hangingPunct="1"/>
            <a:r>
              <a:rPr lang="en-US" sz="2100" smtClean="0"/>
              <a:t>Reproduction is Controlled by the Hypothalamus-Pituitary-Ovarian (HPO) Axis</a:t>
            </a:r>
          </a:p>
        </p:txBody>
      </p:sp>
      <p:sp>
        <p:nvSpPr>
          <p:cNvPr id="39939" name="Rectangle 5"/>
          <p:cNvSpPr>
            <a:spLocks noChangeArrowheads="1"/>
          </p:cNvSpPr>
          <p:nvPr/>
        </p:nvSpPr>
        <p:spPr bwMode="auto">
          <a:xfrm>
            <a:off x="655638" y="5876925"/>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Font typeface="Wingdings" pitchFamily="2" charset="2"/>
              <a:buNone/>
            </a:pPr>
            <a:r>
              <a:rPr lang="en-US" sz="1000">
                <a:solidFill>
                  <a:srgbClr val="000000"/>
                </a:solidFill>
              </a:rPr>
              <a:t>Hall J. </a:t>
            </a:r>
            <a:r>
              <a:rPr lang="en-US" sz="1000" i="1">
                <a:solidFill>
                  <a:srgbClr val="000000"/>
                </a:solidFill>
              </a:rPr>
              <a:t>Yen and Jaffe’s Reproductive Endocrinology</a:t>
            </a:r>
            <a:r>
              <a:rPr lang="en-US" sz="1000">
                <a:solidFill>
                  <a:srgbClr val="000000"/>
                </a:solidFill>
              </a:rPr>
              <a:t>: Physiology, Pathophysiology, and Clinical Management. 6th ed. Philadelphia, PA: Saunders Elsevier; 2009:139-154.</a:t>
            </a:r>
          </a:p>
        </p:txBody>
      </p:sp>
      <p:sp>
        <p:nvSpPr>
          <p:cNvPr id="39940" name="TextBox 9"/>
          <p:cNvSpPr txBox="1">
            <a:spLocks noChangeArrowheads="1"/>
          </p:cNvSpPr>
          <p:nvPr/>
        </p:nvSpPr>
        <p:spPr bwMode="auto">
          <a:xfrm>
            <a:off x="595313" y="6200775"/>
            <a:ext cx="8234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en-US" sz="1200">
                <a:solidFill>
                  <a:srgbClr val="000000"/>
                </a:solidFill>
              </a:rPr>
              <a:t>GnRH: Gonadotropin-releasing hormone, LH: Luteinizing hormone, FSH: Follicle-stimulating hormone.</a:t>
            </a:r>
          </a:p>
        </p:txBody>
      </p:sp>
      <p:sp>
        <p:nvSpPr>
          <p:cNvPr id="43017" name="Content Placeholder 5"/>
          <p:cNvSpPr txBox="1">
            <a:spLocks/>
          </p:cNvSpPr>
          <p:nvPr/>
        </p:nvSpPr>
        <p:spPr bwMode="auto">
          <a:xfrm>
            <a:off x="5692775" y="1879600"/>
            <a:ext cx="3424238"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ts val="600"/>
              </a:spcBef>
              <a:spcAft>
                <a:spcPts val="600"/>
              </a:spcAft>
              <a:buClr>
                <a:srgbClr val="CD071E"/>
              </a:buClr>
              <a:buFont typeface="Wingdings" pitchFamily="2" charset="2"/>
              <a:buChar char="§"/>
            </a:pPr>
            <a:r>
              <a:rPr lang="en-US">
                <a:solidFill>
                  <a:srgbClr val="000000"/>
                </a:solidFill>
              </a:rPr>
              <a:t>GnRH stimulates release of FSH and LH from the pituitary</a:t>
            </a:r>
          </a:p>
          <a:p>
            <a:pPr>
              <a:spcBef>
                <a:spcPts val="600"/>
              </a:spcBef>
              <a:spcAft>
                <a:spcPts val="600"/>
              </a:spcAft>
              <a:buClr>
                <a:srgbClr val="CD071E"/>
              </a:buClr>
              <a:buFont typeface="Wingdings" pitchFamily="2" charset="2"/>
              <a:buChar char="§"/>
            </a:pPr>
            <a:r>
              <a:rPr lang="en-US">
                <a:solidFill>
                  <a:srgbClr val="000000"/>
                </a:solidFill>
              </a:rPr>
              <a:t>FSH and LH act on the ovaries where they stimulate </a:t>
            </a:r>
          </a:p>
          <a:p>
            <a:pPr lvl="1">
              <a:buClr>
                <a:srgbClr val="99CA3C"/>
              </a:buClr>
              <a:buFont typeface="Wingdings" pitchFamily="2" charset="2"/>
              <a:buChar char="§"/>
            </a:pPr>
            <a:r>
              <a:rPr lang="en-US" sz="1600">
                <a:solidFill>
                  <a:srgbClr val="000000"/>
                </a:solidFill>
              </a:rPr>
              <a:t>Follicular development </a:t>
            </a:r>
          </a:p>
          <a:p>
            <a:pPr lvl="1">
              <a:buClr>
                <a:srgbClr val="99CA3C"/>
              </a:buClr>
              <a:buFont typeface="Wingdings" pitchFamily="2" charset="2"/>
              <a:buChar char="§"/>
            </a:pPr>
            <a:r>
              <a:rPr lang="en-US" sz="1600">
                <a:solidFill>
                  <a:srgbClr val="000000"/>
                </a:solidFill>
              </a:rPr>
              <a:t>Estradiol secretion</a:t>
            </a:r>
          </a:p>
          <a:p>
            <a:pPr>
              <a:spcBef>
                <a:spcPts val="600"/>
              </a:spcBef>
              <a:spcAft>
                <a:spcPts val="600"/>
              </a:spcAft>
              <a:buClr>
                <a:srgbClr val="CD071E"/>
              </a:buClr>
              <a:buFont typeface="Wingdings" pitchFamily="2" charset="2"/>
              <a:buChar char="§"/>
            </a:pPr>
            <a:r>
              <a:rPr lang="en-US">
                <a:solidFill>
                  <a:srgbClr val="000000"/>
                </a:solidFill>
              </a:rPr>
              <a:t>Rising estradiol levels activate positive feedback on pituitary</a:t>
            </a:r>
          </a:p>
          <a:p>
            <a:pPr lvl="1">
              <a:buClr>
                <a:srgbClr val="99CA3C"/>
              </a:buClr>
              <a:buFont typeface="Wingdings" pitchFamily="2" charset="2"/>
              <a:buChar char="§"/>
            </a:pPr>
            <a:r>
              <a:rPr lang="en-US" sz="1600">
                <a:solidFill>
                  <a:srgbClr val="000000"/>
                </a:solidFill>
              </a:rPr>
              <a:t>Pre-ovulatory gonadotropin surge</a:t>
            </a:r>
          </a:p>
          <a:p>
            <a:pPr>
              <a:spcBef>
                <a:spcPts val="600"/>
              </a:spcBef>
              <a:spcAft>
                <a:spcPts val="600"/>
              </a:spcAft>
              <a:buClr>
                <a:srgbClr val="C00000"/>
              </a:buClr>
              <a:buFont typeface="Wingdings" pitchFamily="2" charset="2"/>
              <a:buChar char="§"/>
            </a:pPr>
            <a:r>
              <a:rPr lang="en-US">
                <a:solidFill>
                  <a:srgbClr val="000000"/>
                </a:solidFill>
              </a:rPr>
              <a:t>Ovulation</a:t>
            </a:r>
          </a:p>
        </p:txBody>
      </p:sp>
      <p:sp>
        <p:nvSpPr>
          <p:cNvPr id="15" name="Round Same Side Corner Rectangle 14"/>
          <p:cNvSpPr/>
          <p:nvPr/>
        </p:nvSpPr>
        <p:spPr>
          <a:xfrm rot="5400000">
            <a:off x="619919" y="2167731"/>
            <a:ext cx="488950" cy="1728788"/>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16" name="Round Same Side Corner Rectangle 15"/>
          <p:cNvSpPr/>
          <p:nvPr/>
        </p:nvSpPr>
        <p:spPr>
          <a:xfrm rot="5400000">
            <a:off x="619919" y="4183856"/>
            <a:ext cx="488950" cy="1728788"/>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17" name="Round Same Side Corner Rectangle 16"/>
          <p:cNvSpPr/>
          <p:nvPr/>
        </p:nvSpPr>
        <p:spPr>
          <a:xfrm rot="5400000">
            <a:off x="620713" y="736600"/>
            <a:ext cx="487362" cy="1728788"/>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39945" name="TextBox 17"/>
          <p:cNvSpPr txBox="1">
            <a:spLocks noChangeArrowheads="1"/>
          </p:cNvSpPr>
          <p:nvPr/>
        </p:nvSpPr>
        <p:spPr bwMode="auto">
          <a:xfrm>
            <a:off x="131763" y="1416050"/>
            <a:ext cx="1597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en-US" sz="1600">
                <a:solidFill>
                  <a:srgbClr val="C00000"/>
                </a:solidFill>
              </a:rPr>
              <a:t>Hypothalamus</a:t>
            </a:r>
          </a:p>
        </p:txBody>
      </p:sp>
      <p:sp>
        <p:nvSpPr>
          <p:cNvPr id="39946" name="TextBox 18"/>
          <p:cNvSpPr txBox="1">
            <a:spLocks noChangeArrowheads="1"/>
          </p:cNvSpPr>
          <p:nvPr/>
        </p:nvSpPr>
        <p:spPr bwMode="auto">
          <a:xfrm>
            <a:off x="131763" y="2855913"/>
            <a:ext cx="1006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en-US" sz="1600">
                <a:solidFill>
                  <a:srgbClr val="C00000"/>
                </a:solidFill>
              </a:rPr>
              <a:t>Pituitary</a:t>
            </a:r>
          </a:p>
        </p:txBody>
      </p:sp>
      <p:sp>
        <p:nvSpPr>
          <p:cNvPr id="39947" name="TextBox 19"/>
          <p:cNvSpPr txBox="1">
            <a:spLocks noChangeArrowheads="1"/>
          </p:cNvSpPr>
          <p:nvPr/>
        </p:nvSpPr>
        <p:spPr bwMode="auto">
          <a:xfrm>
            <a:off x="131763" y="4879975"/>
            <a:ext cx="938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en-US" sz="1600">
                <a:solidFill>
                  <a:srgbClr val="C00000"/>
                </a:solidFill>
              </a:rPr>
              <a:t>Ovaries</a:t>
            </a:r>
          </a:p>
        </p:txBody>
      </p:sp>
      <p:grpSp>
        <p:nvGrpSpPr>
          <p:cNvPr id="39948" name="Group 56"/>
          <p:cNvGrpSpPr>
            <a:grpSpLocks/>
          </p:cNvGrpSpPr>
          <p:nvPr/>
        </p:nvGrpSpPr>
        <p:grpSpPr bwMode="auto">
          <a:xfrm>
            <a:off x="1778000" y="1143000"/>
            <a:ext cx="4248150" cy="4568825"/>
            <a:chOff x="2129343" y="1404220"/>
            <a:chExt cx="4249439" cy="4568977"/>
          </a:xfrm>
        </p:grpSpPr>
        <p:grpSp>
          <p:nvGrpSpPr>
            <p:cNvPr id="39949" name="Group 57"/>
            <p:cNvGrpSpPr>
              <a:grpSpLocks/>
            </p:cNvGrpSpPr>
            <p:nvPr/>
          </p:nvGrpSpPr>
          <p:grpSpPr bwMode="auto">
            <a:xfrm>
              <a:off x="2129343" y="1404220"/>
              <a:ext cx="4249439" cy="4568977"/>
              <a:chOff x="2571036" y="1380973"/>
              <a:chExt cx="4249439" cy="4568977"/>
            </a:xfrm>
          </p:grpSpPr>
          <p:sp>
            <p:nvSpPr>
              <p:cNvPr id="61" name="Freeform 60"/>
              <p:cNvSpPr/>
              <p:nvPr/>
            </p:nvSpPr>
            <p:spPr>
              <a:xfrm>
                <a:off x="4400667" y="2981326"/>
                <a:ext cx="769665" cy="624228"/>
              </a:xfrm>
              <a:custGeom>
                <a:avLst/>
                <a:gdLst>
                  <a:gd name="connsiteX0" fmla="*/ 264319 w 766763"/>
                  <a:gd name="connsiteY0" fmla="*/ 0 h 611981"/>
                  <a:gd name="connsiteX1" fmla="*/ 26194 w 766763"/>
                  <a:gd name="connsiteY1" fmla="*/ 240506 h 611981"/>
                  <a:gd name="connsiteX2" fmla="*/ 0 w 766763"/>
                  <a:gd name="connsiteY2" fmla="*/ 392906 h 611981"/>
                  <a:gd name="connsiteX3" fmla="*/ 45244 w 766763"/>
                  <a:gd name="connsiteY3" fmla="*/ 521494 h 611981"/>
                  <a:gd name="connsiteX4" fmla="*/ 204788 w 766763"/>
                  <a:gd name="connsiteY4" fmla="*/ 602456 h 611981"/>
                  <a:gd name="connsiteX5" fmla="*/ 352425 w 766763"/>
                  <a:gd name="connsiteY5" fmla="*/ 566738 h 611981"/>
                  <a:gd name="connsiteX6" fmla="*/ 426244 w 766763"/>
                  <a:gd name="connsiteY6" fmla="*/ 547688 h 611981"/>
                  <a:gd name="connsiteX7" fmla="*/ 404813 w 766763"/>
                  <a:gd name="connsiteY7" fmla="*/ 557213 h 611981"/>
                  <a:gd name="connsiteX8" fmla="*/ 414338 w 766763"/>
                  <a:gd name="connsiteY8" fmla="*/ 573881 h 611981"/>
                  <a:gd name="connsiteX9" fmla="*/ 533400 w 766763"/>
                  <a:gd name="connsiteY9" fmla="*/ 611981 h 611981"/>
                  <a:gd name="connsiteX10" fmla="*/ 628650 w 766763"/>
                  <a:gd name="connsiteY10" fmla="*/ 583406 h 611981"/>
                  <a:gd name="connsiteX11" fmla="*/ 747713 w 766763"/>
                  <a:gd name="connsiteY11" fmla="*/ 461963 h 611981"/>
                  <a:gd name="connsiteX12" fmla="*/ 766763 w 766763"/>
                  <a:gd name="connsiteY12" fmla="*/ 335756 h 611981"/>
                  <a:gd name="connsiteX13" fmla="*/ 728663 w 766763"/>
                  <a:gd name="connsiteY13" fmla="*/ 233363 h 611981"/>
                  <a:gd name="connsiteX14" fmla="*/ 597694 w 766763"/>
                  <a:gd name="connsiteY14" fmla="*/ 88106 h 611981"/>
                  <a:gd name="connsiteX15" fmla="*/ 504825 w 766763"/>
                  <a:gd name="connsiteY15" fmla="*/ 11906 h 611981"/>
                  <a:gd name="connsiteX0" fmla="*/ 264319 w 766763"/>
                  <a:gd name="connsiteY0" fmla="*/ 0 h 611981"/>
                  <a:gd name="connsiteX1" fmla="*/ 26194 w 766763"/>
                  <a:gd name="connsiteY1" fmla="*/ 240506 h 611981"/>
                  <a:gd name="connsiteX2" fmla="*/ 0 w 766763"/>
                  <a:gd name="connsiteY2" fmla="*/ 392906 h 611981"/>
                  <a:gd name="connsiteX3" fmla="*/ 45244 w 766763"/>
                  <a:gd name="connsiteY3" fmla="*/ 521494 h 611981"/>
                  <a:gd name="connsiteX4" fmla="*/ 204788 w 766763"/>
                  <a:gd name="connsiteY4" fmla="*/ 602456 h 611981"/>
                  <a:gd name="connsiteX5" fmla="*/ 352425 w 766763"/>
                  <a:gd name="connsiteY5" fmla="*/ 566738 h 611981"/>
                  <a:gd name="connsiteX6" fmla="*/ 426244 w 766763"/>
                  <a:gd name="connsiteY6" fmla="*/ 547688 h 611981"/>
                  <a:gd name="connsiteX7" fmla="*/ 404813 w 766763"/>
                  <a:gd name="connsiteY7" fmla="*/ 557213 h 611981"/>
                  <a:gd name="connsiteX8" fmla="*/ 414338 w 766763"/>
                  <a:gd name="connsiteY8" fmla="*/ 573881 h 611981"/>
                  <a:gd name="connsiteX9" fmla="*/ 533400 w 766763"/>
                  <a:gd name="connsiteY9" fmla="*/ 611981 h 611981"/>
                  <a:gd name="connsiteX10" fmla="*/ 628650 w 766763"/>
                  <a:gd name="connsiteY10" fmla="*/ 583406 h 611981"/>
                  <a:gd name="connsiteX11" fmla="*/ 747713 w 766763"/>
                  <a:gd name="connsiteY11" fmla="*/ 461963 h 611981"/>
                  <a:gd name="connsiteX12" fmla="*/ 766763 w 766763"/>
                  <a:gd name="connsiteY12" fmla="*/ 335756 h 611981"/>
                  <a:gd name="connsiteX13" fmla="*/ 728663 w 766763"/>
                  <a:gd name="connsiteY13" fmla="*/ 233363 h 611981"/>
                  <a:gd name="connsiteX14" fmla="*/ 597694 w 766763"/>
                  <a:gd name="connsiteY14" fmla="*/ 88106 h 611981"/>
                  <a:gd name="connsiteX15" fmla="*/ 504825 w 766763"/>
                  <a:gd name="connsiteY15" fmla="*/ 11906 h 611981"/>
                  <a:gd name="connsiteX0" fmla="*/ 264319 w 766763"/>
                  <a:gd name="connsiteY0" fmla="*/ 0 h 611981"/>
                  <a:gd name="connsiteX1" fmla="*/ 26194 w 766763"/>
                  <a:gd name="connsiteY1" fmla="*/ 240506 h 611981"/>
                  <a:gd name="connsiteX2" fmla="*/ 0 w 766763"/>
                  <a:gd name="connsiteY2" fmla="*/ 392906 h 611981"/>
                  <a:gd name="connsiteX3" fmla="*/ 45244 w 766763"/>
                  <a:gd name="connsiteY3" fmla="*/ 521494 h 611981"/>
                  <a:gd name="connsiteX4" fmla="*/ 204788 w 766763"/>
                  <a:gd name="connsiteY4" fmla="*/ 602456 h 611981"/>
                  <a:gd name="connsiteX5" fmla="*/ 352425 w 766763"/>
                  <a:gd name="connsiteY5" fmla="*/ 566738 h 611981"/>
                  <a:gd name="connsiteX6" fmla="*/ 426244 w 766763"/>
                  <a:gd name="connsiteY6" fmla="*/ 547688 h 611981"/>
                  <a:gd name="connsiteX7" fmla="*/ 404813 w 766763"/>
                  <a:gd name="connsiteY7" fmla="*/ 557213 h 611981"/>
                  <a:gd name="connsiteX8" fmla="*/ 414338 w 766763"/>
                  <a:gd name="connsiteY8" fmla="*/ 573881 h 611981"/>
                  <a:gd name="connsiteX9" fmla="*/ 533400 w 766763"/>
                  <a:gd name="connsiteY9" fmla="*/ 611981 h 611981"/>
                  <a:gd name="connsiteX10" fmla="*/ 628650 w 766763"/>
                  <a:gd name="connsiteY10" fmla="*/ 583406 h 611981"/>
                  <a:gd name="connsiteX11" fmla="*/ 747713 w 766763"/>
                  <a:gd name="connsiteY11" fmla="*/ 461963 h 611981"/>
                  <a:gd name="connsiteX12" fmla="*/ 766763 w 766763"/>
                  <a:gd name="connsiteY12" fmla="*/ 335756 h 611981"/>
                  <a:gd name="connsiteX13" fmla="*/ 728663 w 766763"/>
                  <a:gd name="connsiteY13" fmla="*/ 233363 h 611981"/>
                  <a:gd name="connsiteX14" fmla="*/ 597694 w 766763"/>
                  <a:gd name="connsiteY14" fmla="*/ 88106 h 611981"/>
                  <a:gd name="connsiteX15" fmla="*/ 504825 w 766763"/>
                  <a:gd name="connsiteY15" fmla="*/ 11906 h 611981"/>
                  <a:gd name="connsiteX0" fmla="*/ 269214 w 771658"/>
                  <a:gd name="connsiteY0" fmla="*/ 0 h 611981"/>
                  <a:gd name="connsiteX1" fmla="*/ 31089 w 771658"/>
                  <a:gd name="connsiteY1" fmla="*/ 240506 h 611981"/>
                  <a:gd name="connsiteX2" fmla="*/ 4895 w 771658"/>
                  <a:gd name="connsiteY2" fmla="*/ 392906 h 611981"/>
                  <a:gd name="connsiteX3" fmla="*/ 50139 w 771658"/>
                  <a:gd name="connsiteY3" fmla="*/ 521494 h 611981"/>
                  <a:gd name="connsiteX4" fmla="*/ 209683 w 771658"/>
                  <a:gd name="connsiteY4" fmla="*/ 602456 h 611981"/>
                  <a:gd name="connsiteX5" fmla="*/ 357320 w 771658"/>
                  <a:gd name="connsiteY5" fmla="*/ 566738 h 611981"/>
                  <a:gd name="connsiteX6" fmla="*/ 431139 w 771658"/>
                  <a:gd name="connsiteY6" fmla="*/ 547688 h 611981"/>
                  <a:gd name="connsiteX7" fmla="*/ 409708 w 771658"/>
                  <a:gd name="connsiteY7" fmla="*/ 557213 h 611981"/>
                  <a:gd name="connsiteX8" fmla="*/ 419233 w 771658"/>
                  <a:gd name="connsiteY8" fmla="*/ 573881 h 611981"/>
                  <a:gd name="connsiteX9" fmla="*/ 538295 w 771658"/>
                  <a:gd name="connsiteY9" fmla="*/ 611981 h 611981"/>
                  <a:gd name="connsiteX10" fmla="*/ 633545 w 771658"/>
                  <a:gd name="connsiteY10" fmla="*/ 583406 h 611981"/>
                  <a:gd name="connsiteX11" fmla="*/ 752608 w 771658"/>
                  <a:gd name="connsiteY11" fmla="*/ 461963 h 611981"/>
                  <a:gd name="connsiteX12" fmla="*/ 771658 w 771658"/>
                  <a:gd name="connsiteY12" fmla="*/ 335756 h 611981"/>
                  <a:gd name="connsiteX13" fmla="*/ 733558 w 771658"/>
                  <a:gd name="connsiteY13" fmla="*/ 233363 h 611981"/>
                  <a:gd name="connsiteX14" fmla="*/ 602589 w 771658"/>
                  <a:gd name="connsiteY14" fmla="*/ 88106 h 611981"/>
                  <a:gd name="connsiteX15" fmla="*/ 509720 w 771658"/>
                  <a:gd name="connsiteY15" fmla="*/ 11906 h 611981"/>
                  <a:gd name="connsiteX0" fmla="*/ 269214 w 771658"/>
                  <a:gd name="connsiteY0" fmla="*/ 0 h 611981"/>
                  <a:gd name="connsiteX1" fmla="*/ 31089 w 771658"/>
                  <a:gd name="connsiteY1" fmla="*/ 240506 h 611981"/>
                  <a:gd name="connsiteX2" fmla="*/ 4895 w 771658"/>
                  <a:gd name="connsiteY2" fmla="*/ 392906 h 611981"/>
                  <a:gd name="connsiteX3" fmla="*/ 50139 w 771658"/>
                  <a:gd name="connsiteY3" fmla="*/ 521494 h 611981"/>
                  <a:gd name="connsiteX4" fmla="*/ 209683 w 771658"/>
                  <a:gd name="connsiteY4" fmla="*/ 602456 h 611981"/>
                  <a:gd name="connsiteX5" fmla="*/ 357320 w 771658"/>
                  <a:gd name="connsiteY5" fmla="*/ 566738 h 611981"/>
                  <a:gd name="connsiteX6" fmla="*/ 431139 w 771658"/>
                  <a:gd name="connsiteY6" fmla="*/ 547688 h 611981"/>
                  <a:gd name="connsiteX7" fmla="*/ 409708 w 771658"/>
                  <a:gd name="connsiteY7" fmla="*/ 557213 h 611981"/>
                  <a:gd name="connsiteX8" fmla="*/ 419233 w 771658"/>
                  <a:gd name="connsiteY8" fmla="*/ 573881 h 611981"/>
                  <a:gd name="connsiteX9" fmla="*/ 538295 w 771658"/>
                  <a:gd name="connsiteY9" fmla="*/ 611981 h 611981"/>
                  <a:gd name="connsiteX10" fmla="*/ 633545 w 771658"/>
                  <a:gd name="connsiteY10" fmla="*/ 583406 h 611981"/>
                  <a:gd name="connsiteX11" fmla="*/ 752608 w 771658"/>
                  <a:gd name="connsiteY11" fmla="*/ 461963 h 611981"/>
                  <a:gd name="connsiteX12" fmla="*/ 771658 w 771658"/>
                  <a:gd name="connsiteY12" fmla="*/ 335756 h 611981"/>
                  <a:gd name="connsiteX13" fmla="*/ 733558 w 771658"/>
                  <a:gd name="connsiteY13" fmla="*/ 233363 h 611981"/>
                  <a:gd name="connsiteX14" fmla="*/ 602589 w 771658"/>
                  <a:gd name="connsiteY14" fmla="*/ 88106 h 611981"/>
                  <a:gd name="connsiteX15" fmla="*/ 509720 w 771658"/>
                  <a:gd name="connsiteY15" fmla="*/ 11906 h 611981"/>
                  <a:gd name="connsiteX0" fmla="*/ 269214 w 771658"/>
                  <a:gd name="connsiteY0" fmla="*/ 0 h 611981"/>
                  <a:gd name="connsiteX1" fmla="*/ 31089 w 771658"/>
                  <a:gd name="connsiteY1" fmla="*/ 240506 h 611981"/>
                  <a:gd name="connsiteX2" fmla="*/ 4895 w 771658"/>
                  <a:gd name="connsiteY2" fmla="*/ 392906 h 611981"/>
                  <a:gd name="connsiteX3" fmla="*/ 50139 w 771658"/>
                  <a:gd name="connsiteY3" fmla="*/ 521494 h 611981"/>
                  <a:gd name="connsiteX4" fmla="*/ 209683 w 771658"/>
                  <a:gd name="connsiteY4" fmla="*/ 602456 h 611981"/>
                  <a:gd name="connsiteX5" fmla="*/ 357320 w 771658"/>
                  <a:gd name="connsiteY5" fmla="*/ 566738 h 611981"/>
                  <a:gd name="connsiteX6" fmla="*/ 431139 w 771658"/>
                  <a:gd name="connsiteY6" fmla="*/ 547688 h 611981"/>
                  <a:gd name="connsiteX7" fmla="*/ 409708 w 771658"/>
                  <a:gd name="connsiteY7" fmla="*/ 557213 h 611981"/>
                  <a:gd name="connsiteX8" fmla="*/ 419233 w 771658"/>
                  <a:gd name="connsiteY8" fmla="*/ 573881 h 611981"/>
                  <a:gd name="connsiteX9" fmla="*/ 538295 w 771658"/>
                  <a:gd name="connsiteY9" fmla="*/ 611981 h 611981"/>
                  <a:gd name="connsiteX10" fmla="*/ 633545 w 771658"/>
                  <a:gd name="connsiteY10" fmla="*/ 583406 h 611981"/>
                  <a:gd name="connsiteX11" fmla="*/ 752608 w 771658"/>
                  <a:gd name="connsiteY11" fmla="*/ 461963 h 611981"/>
                  <a:gd name="connsiteX12" fmla="*/ 771658 w 771658"/>
                  <a:gd name="connsiteY12" fmla="*/ 335756 h 611981"/>
                  <a:gd name="connsiteX13" fmla="*/ 733558 w 771658"/>
                  <a:gd name="connsiteY13" fmla="*/ 233363 h 611981"/>
                  <a:gd name="connsiteX14" fmla="*/ 602589 w 771658"/>
                  <a:gd name="connsiteY14" fmla="*/ 88106 h 611981"/>
                  <a:gd name="connsiteX15" fmla="*/ 509720 w 771658"/>
                  <a:gd name="connsiteY15" fmla="*/ 11906 h 611981"/>
                  <a:gd name="connsiteX0" fmla="*/ 269214 w 771658"/>
                  <a:gd name="connsiteY0" fmla="*/ 0 h 611981"/>
                  <a:gd name="connsiteX1" fmla="*/ 31089 w 771658"/>
                  <a:gd name="connsiteY1" fmla="*/ 240506 h 611981"/>
                  <a:gd name="connsiteX2" fmla="*/ 4895 w 771658"/>
                  <a:gd name="connsiteY2" fmla="*/ 392906 h 611981"/>
                  <a:gd name="connsiteX3" fmla="*/ 50139 w 771658"/>
                  <a:gd name="connsiteY3" fmla="*/ 521494 h 611981"/>
                  <a:gd name="connsiteX4" fmla="*/ 209683 w 771658"/>
                  <a:gd name="connsiteY4" fmla="*/ 602456 h 611981"/>
                  <a:gd name="connsiteX5" fmla="*/ 354939 w 771658"/>
                  <a:gd name="connsiteY5" fmla="*/ 571500 h 611981"/>
                  <a:gd name="connsiteX6" fmla="*/ 431139 w 771658"/>
                  <a:gd name="connsiteY6" fmla="*/ 547688 h 611981"/>
                  <a:gd name="connsiteX7" fmla="*/ 409708 w 771658"/>
                  <a:gd name="connsiteY7" fmla="*/ 557213 h 611981"/>
                  <a:gd name="connsiteX8" fmla="*/ 419233 w 771658"/>
                  <a:gd name="connsiteY8" fmla="*/ 573881 h 611981"/>
                  <a:gd name="connsiteX9" fmla="*/ 538295 w 771658"/>
                  <a:gd name="connsiteY9" fmla="*/ 611981 h 611981"/>
                  <a:gd name="connsiteX10" fmla="*/ 633545 w 771658"/>
                  <a:gd name="connsiteY10" fmla="*/ 583406 h 611981"/>
                  <a:gd name="connsiteX11" fmla="*/ 752608 w 771658"/>
                  <a:gd name="connsiteY11" fmla="*/ 461963 h 611981"/>
                  <a:gd name="connsiteX12" fmla="*/ 771658 w 771658"/>
                  <a:gd name="connsiteY12" fmla="*/ 335756 h 611981"/>
                  <a:gd name="connsiteX13" fmla="*/ 733558 w 771658"/>
                  <a:gd name="connsiteY13" fmla="*/ 233363 h 611981"/>
                  <a:gd name="connsiteX14" fmla="*/ 602589 w 771658"/>
                  <a:gd name="connsiteY14" fmla="*/ 88106 h 611981"/>
                  <a:gd name="connsiteX15" fmla="*/ 509720 w 771658"/>
                  <a:gd name="connsiteY15" fmla="*/ 11906 h 611981"/>
                  <a:gd name="connsiteX0" fmla="*/ 269214 w 771658"/>
                  <a:gd name="connsiteY0" fmla="*/ 0 h 611981"/>
                  <a:gd name="connsiteX1" fmla="*/ 31089 w 771658"/>
                  <a:gd name="connsiteY1" fmla="*/ 240506 h 611981"/>
                  <a:gd name="connsiteX2" fmla="*/ 4895 w 771658"/>
                  <a:gd name="connsiteY2" fmla="*/ 392906 h 611981"/>
                  <a:gd name="connsiteX3" fmla="*/ 50139 w 771658"/>
                  <a:gd name="connsiteY3" fmla="*/ 521494 h 611981"/>
                  <a:gd name="connsiteX4" fmla="*/ 209683 w 771658"/>
                  <a:gd name="connsiteY4" fmla="*/ 602456 h 611981"/>
                  <a:gd name="connsiteX5" fmla="*/ 354939 w 771658"/>
                  <a:gd name="connsiteY5" fmla="*/ 571500 h 611981"/>
                  <a:gd name="connsiteX6" fmla="*/ 431139 w 771658"/>
                  <a:gd name="connsiteY6" fmla="*/ 547688 h 611981"/>
                  <a:gd name="connsiteX7" fmla="*/ 409708 w 771658"/>
                  <a:gd name="connsiteY7" fmla="*/ 557213 h 611981"/>
                  <a:gd name="connsiteX8" fmla="*/ 419233 w 771658"/>
                  <a:gd name="connsiteY8" fmla="*/ 573881 h 611981"/>
                  <a:gd name="connsiteX9" fmla="*/ 538295 w 771658"/>
                  <a:gd name="connsiteY9" fmla="*/ 611981 h 611981"/>
                  <a:gd name="connsiteX10" fmla="*/ 633545 w 771658"/>
                  <a:gd name="connsiteY10" fmla="*/ 583406 h 611981"/>
                  <a:gd name="connsiteX11" fmla="*/ 759752 w 771658"/>
                  <a:gd name="connsiteY11" fmla="*/ 450057 h 611981"/>
                  <a:gd name="connsiteX12" fmla="*/ 771658 w 771658"/>
                  <a:gd name="connsiteY12" fmla="*/ 335756 h 611981"/>
                  <a:gd name="connsiteX13" fmla="*/ 733558 w 771658"/>
                  <a:gd name="connsiteY13" fmla="*/ 233363 h 611981"/>
                  <a:gd name="connsiteX14" fmla="*/ 602589 w 771658"/>
                  <a:gd name="connsiteY14" fmla="*/ 88106 h 611981"/>
                  <a:gd name="connsiteX15" fmla="*/ 509720 w 771658"/>
                  <a:gd name="connsiteY15" fmla="*/ 11906 h 611981"/>
                  <a:gd name="connsiteX0" fmla="*/ 269214 w 771658"/>
                  <a:gd name="connsiteY0" fmla="*/ 0 h 611981"/>
                  <a:gd name="connsiteX1" fmla="*/ 31089 w 771658"/>
                  <a:gd name="connsiteY1" fmla="*/ 240506 h 611981"/>
                  <a:gd name="connsiteX2" fmla="*/ 4895 w 771658"/>
                  <a:gd name="connsiteY2" fmla="*/ 392906 h 611981"/>
                  <a:gd name="connsiteX3" fmla="*/ 50139 w 771658"/>
                  <a:gd name="connsiteY3" fmla="*/ 521494 h 611981"/>
                  <a:gd name="connsiteX4" fmla="*/ 209683 w 771658"/>
                  <a:gd name="connsiteY4" fmla="*/ 602456 h 611981"/>
                  <a:gd name="connsiteX5" fmla="*/ 354939 w 771658"/>
                  <a:gd name="connsiteY5" fmla="*/ 571500 h 611981"/>
                  <a:gd name="connsiteX6" fmla="*/ 431139 w 771658"/>
                  <a:gd name="connsiteY6" fmla="*/ 547688 h 611981"/>
                  <a:gd name="connsiteX7" fmla="*/ 409708 w 771658"/>
                  <a:gd name="connsiteY7" fmla="*/ 557213 h 611981"/>
                  <a:gd name="connsiteX8" fmla="*/ 419233 w 771658"/>
                  <a:gd name="connsiteY8" fmla="*/ 573881 h 611981"/>
                  <a:gd name="connsiteX9" fmla="*/ 538295 w 771658"/>
                  <a:gd name="connsiteY9" fmla="*/ 611981 h 611981"/>
                  <a:gd name="connsiteX10" fmla="*/ 633545 w 771658"/>
                  <a:gd name="connsiteY10" fmla="*/ 583406 h 611981"/>
                  <a:gd name="connsiteX11" fmla="*/ 759752 w 771658"/>
                  <a:gd name="connsiteY11" fmla="*/ 450057 h 611981"/>
                  <a:gd name="connsiteX12" fmla="*/ 771658 w 771658"/>
                  <a:gd name="connsiteY12" fmla="*/ 323850 h 611981"/>
                  <a:gd name="connsiteX13" fmla="*/ 733558 w 771658"/>
                  <a:gd name="connsiteY13" fmla="*/ 233363 h 611981"/>
                  <a:gd name="connsiteX14" fmla="*/ 602589 w 771658"/>
                  <a:gd name="connsiteY14" fmla="*/ 88106 h 611981"/>
                  <a:gd name="connsiteX15" fmla="*/ 509720 w 771658"/>
                  <a:gd name="connsiteY15" fmla="*/ 11906 h 611981"/>
                  <a:gd name="connsiteX0" fmla="*/ 269214 w 771658"/>
                  <a:gd name="connsiteY0" fmla="*/ 0 h 612316"/>
                  <a:gd name="connsiteX1" fmla="*/ 31089 w 771658"/>
                  <a:gd name="connsiteY1" fmla="*/ 240506 h 612316"/>
                  <a:gd name="connsiteX2" fmla="*/ 4895 w 771658"/>
                  <a:gd name="connsiteY2" fmla="*/ 392906 h 612316"/>
                  <a:gd name="connsiteX3" fmla="*/ 50139 w 771658"/>
                  <a:gd name="connsiteY3" fmla="*/ 521494 h 612316"/>
                  <a:gd name="connsiteX4" fmla="*/ 209683 w 771658"/>
                  <a:gd name="connsiteY4" fmla="*/ 602456 h 612316"/>
                  <a:gd name="connsiteX5" fmla="*/ 354939 w 771658"/>
                  <a:gd name="connsiteY5" fmla="*/ 571500 h 612316"/>
                  <a:gd name="connsiteX6" fmla="*/ 431139 w 771658"/>
                  <a:gd name="connsiteY6" fmla="*/ 547688 h 612316"/>
                  <a:gd name="connsiteX7" fmla="*/ 409708 w 771658"/>
                  <a:gd name="connsiteY7" fmla="*/ 557213 h 612316"/>
                  <a:gd name="connsiteX8" fmla="*/ 419233 w 771658"/>
                  <a:gd name="connsiteY8" fmla="*/ 573881 h 612316"/>
                  <a:gd name="connsiteX9" fmla="*/ 538295 w 771658"/>
                  <a:gd name="connsiteY9" fmla="*/ 611981 h 612316"/>
                  <a:gd name="connsiteX10" fmla="*/ 633545 w 771658"/>
                  <a:gd name="connsiteY10" fmla="*/ 583406 h 612316"/>
                  <a:gd name="connsiteX11" fmla="*/ 759752 w 771658"/>
                  <a:gd name="connsiteY11" fmla="*/ 450057 h 612316"/>
                  <a:gd name="connsiteX12" fmla="*/ 771658 w 771658"/>
                  <a:gd name="connsiteY12" fmla="*/ 323850 h 612316"/>
                  <a:gd name="connsiteX13" fmla="*/ 733558 w 771658"/>
                  <a:gd name="connsiteY13" fmla="*/ 233363 h 612316"/>
                  <a:gd name="connsiteX14" fmla="*/ 602589 w 771658"/>
                  <a:gd name="connsiteY14" fmla="*/ 88106 h 612316"/>
                  <a:gd name="connsiteX15" fmla="*/ 509720 w 771658"/>
                  <a:gd name="connsiteY15" fmla="*/ 11906 h 612316"/>
                  <a:gd name="connsiteX0" fmla="*/ 269214 w 771658"/>
                  <a:gd name="connsiteY0" fmla="*/ 0 h 612316"/>
                  <a:gd name="connsiteX1" fmla="*/ 31089 w 771658"/>
                  <a:gd name="connsiteY1" fmla="*/ 240506 h 612316"/>
                  <a:gd name="connsiteX2" fmla="*/ 4895 w 771658"/>
                  <a:gd name="connsiteY2" fmla="*/ 392906 h 612316"/>
                  <a:gd name="connsiteX3" fmla="*/ 50139 w 771658"/>
                  <a:gd name="connsiteY3" fmla="*/ 521494 h 612316"/>
                  <a:gd name="connsiteX4" fmla="*/ 209683 w 771658"/>
                  <a:gd name="connsiteY4" fmla="*/ 602456 h 612316"/>
                  <a:gd name="connsiteX5" fmla="*/ 354939 w 771658"/>
                  <a:gd name="connsiteY5" fmla="*/ 571500 h 612316"/>
                  <a:gd name="connsiteX6" fmla="*/ 431139 w 771658"/>
                  <a:gd name="connsiteY6" fmla="*/ 547688 h 612316"/>
                  <a:gd name="connsiteX7" fmla="*/ 409708 w 771658"/>
                  <a:gd name="connsiteY7" fmla="*/ 557213 h 612316"/>
                  <a:gd name="connsiteX8" fmla="*/ 419233 w 771658"/>
                  <a:gd name="connsiteY8" fmla="*/ 573881 h 612316"/>
                  <a:gd name="connsiteX9" fmla="*/ 538295 w 771658"/>
                  <a:gd name="connsiteY9" fmla="*/ 611981 h 612316"/>
                  <a:gd name="connsiteX10" fmla="*/ 633545 w 771658"/>
                  <a:gd name="connsiteY10" fmla="*/ 583406 h 612316"/>
                  <a:gd name="connsiteX11" fmla="*/ 759752 w 771658"/>
                  <a:gd name="connsiteY11" fmla="*/ 450057 h 612316"/>
                  <a:gd name="connsiteX12" fmla="*/ 771658 w 771658"/>
                  <a:gd name="connsiteY12" fmla="*/ 323850 h 612316"/>
                  <a:gd name="connsiteX13" fmla="*/ 733558 w 771658"/>
                  <a:gd name="connsiteY13" fmla="*/ 233363 h 612316"/>
                  <a:gd name="connsiteX14" fmla="*/ 602589 w 771658"/>
                  <a:gd name="connsiteY14" fmla="*/ 88106 h 612316"/>
                  <a:gd name="connsiteX15" fmla="*/ 509720 w 771658"/>
                  <a:gd name="connsiteY15" fmla="*/ 11906 h 612316"/>
                  <a:gd name="connsiteX0" fmla="*/ 269214 w 771658"/>
                  <a:gd name="connsiteY0" fmla="*/ 0 h 606008"/>
                  <a:gd name="connsiteX1" fmla="*/ 31089 w 771658"/>
                  <a:gd name="connsiteY1" fmla="*/ 240506 h 606008"/>
                  <a:gd name="connsiteX2" fmla="*/ 4895 w 771658"/>
                  <a:gd name="connsiteY2" fmla="*/ 392906 h 606008"/>
                  <a:gd name="connsiteX3" fmla="*/ 50139 w 771658"/>
                  <a:gd name="connsiteY3" fmla="*/ 521494 h 606008"/>
                  <a:gd name="connsiteX4" fmla="*/ 209683 w 771658"/>
                  <a:gd name="connsiteY4" fmla="*/ 602456 h 606008"/>
                  <a:gd name="connsiteX5" fmla="*/ 354939 w 771658"/>
                  <a:gd name="connsiteY5" fmla="*/ 571500 h 606008"/>
                  <a:gd name="connsiteX6" fmla="*/ 431139 w 771658"/>
                  <a:gd name="connsiteY6" fmla="*/ 547688 h 606008"/>
                  <a:gd name="connsiteX7" fmla="*/ 409708 w 771658"/>
                  <a:gd name="connsiteY7" fmla="*/ 557213 h 606008"/>
                  <a:gd name="connsiteX8" fmla="*/ 419233 w 771658"/>
                  <a:gd name="connsiteY8" fmla="*/ 573881 h 606008"/>
                  <a:gd name="connsiteX9" fmla="*/ 526389 w 771658"/>
                  <a:gd name="connsiteY9" fmla="*/ 604837 h 606008"/>
                  <a:gd name="connsiteX10" fmla="*/ 633545 w 771658"/>
                  <a:gd name="connsiteY10" fmla="*/ 583406 h 606008"/>
                  <a:gd name="connsiteX11" fmla="*/ 759752 w 771658"/>
                  <a:gd name="connsiteY11" fmla="*/ 450057 h 606008"/>
                  <a:gd name="connsiteX12" fmla="*/ 771658 w 771658"/>
                  <a:gd name="connsiteY12" fmla="*/ 323850 h 606008"/>
                  <a:gd name="connsiteX13" fmla="*/ 733558 w 771658"/>
                  <a:gd name="connsiteY13" fmla="*/ 233363 h 606008"/>
                  <a:gd name="connsiteX14" fmla="*/ 602589 w 771658"/>
                  <a:gd name="connsiteY14" fmla="*/ 88106 h 606008"/>
                  <a:gd name="connsiteX15" fmla="*/ 509720 w 771658"/>
                  <a:gd name="connsiteY15" fmla="*/ 11906 h 606008"/>
                  <a:gd name="connsiteX0" fmla="*/ 269214 w 771658"/>
                  <a:gd name="connsiteY0" fmla="*/ 0 h 605618"/>
                  <a:gd name="connsiteX1" fmla="*/ 31089 w 771658"/>
                  <a:gd name="connsiteY1" fmla="*/ 240506 h 605618"/>
                  <a:gd name="connsiteX2" fmla="*/ 4895 w 771658"/>
                  <a:gd name="connsiteY2" fmla="*/ 392906 h 605618"/>
                  <a:gd name="connsiteX3" fmla="*/ 50139 w 771658"/>
                  <a:gd name="connsiteY3" fmla="*/ 521494 h 605618"/>
                  <a:gd name="connsiteX4" fmla="*/ 209683 w 771658"/>
                  <a:gd name="connsiteY4" fmla="*/ 602456 h 605618"/>
                  <a:gd name="connsiteX5" fmla="*/ 354939 w 771658"/>
                  <a:gd name="connsiteY5" fmla="*/ 571500 h 605618"/>
                  <a:gd name="connsiteX6" fmla="*/ 431139 w 771658"/>
                  <a:gd name="connsiteY6" fmla="*/ 547688 h 605618"/>
                  <a:gd name="connsiteX7" fmla="*/ 409708 w 771658"/>
                  <a:gd name="connsiteY7" fmla="*/ 557213 h 605618"/>
                  <a:gd name="connsiteX8" fmla="*/ 419233 w 771658"/>
                  <a:gd name="connsiteY8" fmla="*/ 573881 h 605618"/>
                  <a:gd name="connsiteX9" fmla="*/ 526389 w 771658"/>
                  <a:gd name="connsiteY9" fmla="*/ 604837 h 605618"/>
                  <a:gd name="connsiteX10" fmla="*/ 633545 w 771658"/>
                  <a:gd name="connsiteY10" fmla="*/ 583406 h 605618"/>
                  <a:gd name="connsiteX11" fmla="*/ 759752 w 771658"/>
                  <a:gd name="connsiteY11" fmla="*/ 450057 h 605618"/>
                  <a:gd name="connsiteX12" fmla="*/ 771658 w 771658"/>
                  <a:gd name="connsiteY12" fmla="*/ 323850 h 605618"/>
                  <a:gd name="connsiteX13" fmla="*/ 733558 w 771658"/>
                  <a:gd name="connsiteY13" fmla="*/ 233363 h 605618"/>
                  <a:gd name="connsiteX14" fmla="*/ 602589 w 771658"/>
                  <a:gd name="connsiteY14" fmla="*/ 88106 h 605618"/>
                  <a:gd name="connsiteX15" fmla="*/ 509720 w 771658"/>
                  <a:gd name="connsiteY15" fmla="*/ 11906 h 605618"/>
                  <a:gd name="connsiteX0" fmla="*/ 271595 w 771658"/>
                  <a:gd name="connsiteY0" fmla="*/ 0 h 624668"/>
                  <a:gd name="connsiteX1" fmla="*/ 31089 w 771658"/>
                  <a:gd name="connsiteY1" fmla="*/ 259556 h 624668"/>
                  <a:gd name="connsiteX2" fmla="*/ 4895 w 771658"/>
                  <a:gd name="connsiteY2" fmla="*/ 411956 h 624668"/>
                  <a:gd name="connsiteX3" fmla="*/ 50139 w 771658"/>
                  <a:gd name="connsiteY3" fmla="*/ 540544 h 624668"/>
                  <a:gd name="connsiteX4" fmla="*/ 209683 w 771658"/>
                  <a:gd name="connsiteY4" fmla="*/ 621506 h 624668"/>
                  <a:gd name="connsiteX5" fmla="*/ 354939 w 771658"/>
                  <a:gd name="connsiteY5" fmla="*/ 590550 h 624668"/>
                  <a:gd name="connsiteX6" fmla="*/ 431139 w 771658"/>
                  <a:gd name="connsiteY6" fmla="*/ 566738 h 624668"/>
                  <a:gd name="connsiteX7" fmla="*/ 409708 w 771658"/>
                  <a:gd name="connsiteY7" fmla="*/ 576263 h 624668"/>
                  <a:gd name="connsiteX8" fmla="*/ 419233 w 771658"/>
                  <a:gd name="connsiteY8" fmla="*/ 592931 h 624668"/>
                  <a:gd name="connsiteX9" fmla="*/ 526389 w 771658"/>
                  <a:gd name="connsiteY9" fmla="*/ 623887 h 624668"/>
                  <a:gd name="connsiteX10" fmla="*/ 633545 w 771658"/>
                  <a:gd name="connsiteY10" fmla="*/ 602456 h 624668"/>
                  <a:gd name="connsiteX11" fmla="*/ 759752 w 771658"/>
                  <a:gd name="connsiteY11" fmla="*/ 469107 h 624668"/>
                  <a:gd name="connsiteX12" fmla="*/ 771658 w 771658"/>
                  <a:gd name="connsiteY12" fmla="*/ 342900 h 624668"/>
                  <a:gd name="connsiteX13" fmla="*/ 733558 w 771658"/>
                  <a:gd name="connsiteY13" fmla="*/ 252413 h 624668"/>
                  <a:gd name="connsiteX14" fmla="*/ 602589 w 771658"/>
                  <a:gd name="connsiteY14" fmla="*/ 107156 h 624668"/>
                  <a:gd name="connsiteX15" fmla="*/ 509720 w 771658"/>
                  <a:gd name="connsiteY15" fmla="*/ 30956 h 624668"/>
                  <a:gd name="connsiteX0" fmla="*/ 271595 w 776069"/>
                  <a:gd name="connsiteY0" fmla="*/ 0 h 624668"/>
                  <a:gd name="connsiteX1" fmla="*/ 31089 w 776069"/>
                  <a:gd name="connsiteY1" fmla="*/ 259556 h 624668"/>
                  <a:gd name="connsiteX2" fmla="*/ 4895 w 776069"/>
                  <a:gd name="connsiteY2" fmla="*/ 411956 h 624668"/>
                  <a:gd name="connsiteX3" fmla="*/ 50139 w 776069"/>
                  <a:gd name="connsiteY3" fmla="*/ 540544 h 624668"/>
                  <a:gd name="connsiteX4" fmla="*/ 209683 w 776069"/>
                  <a:gd name="connsiteY4" fmla="*/ 621506 h 624668"/>
                  <a:gd name="connsiteX5" fmla="*/ 354939 w 776069"/>
                  <a:gd name="connsiteY5" fmla="*/ 590550 h 624668"/>
                  <a:gd name="connsiteX6" fmla="*/ 431139 w 776069"/>
                  <a:gd name="connsiteY6" fmla="*/ 566738 h 624668"/>
                  <a:gd name="connsiteX7" fmla="*/ 409708 w 776069"/>
                  <a:gd name="connsiteY7" fmla="*/ 576263 h 624668"/>
                  <a:gd name="connsiteX8" fmla="*/ 419233 w 776069"/>
                  <a:gd name="connsiteY8" fmla="*/ 592931 h 624668"/>
                  <a:gd name="connsiteX9" fmla="*/ 526389 w 776069"/>
                  <a:gd name="connsiteY9" fmla="*/ 623887 h 624668"/>
                  <a:gd name="connsiteX10" fmla="*/ 633545 w 776069"/>
                  <a:gd name="connsiteY10" fmla="*/ 602456 h 624668"/>
                  <a:gd name="connsiteX11" fmla="*/ 759752 w 776069"/>
                  <a:gd name="connsiteY11" fmla="*/ 469107 h 624668"/>
                  <a:gd name="connsiteX12" fmla="*/ 771658 w 776069"/>
                  <a:gd name="connsiteY12" fmla="*/ 342900 h 624668"/>
                  <a:gd name="connsiteX13" fmla="*/ 733558 w 776069"/>
                  <a:gd name="connsiteY13" fmla="*/ 252413 h 624668"/>
                  <a:gd name="connsiteX14" fmla="*/ 602589 w 776069"/>
                  <a:gd name="connsiteY14" fmla="*/ 107156 h 624668"/>
                  <a:gd name="connsiteX15" fmla="*/ 509720 w 776069"/>
                  <a:gd name="connsiteY15" fmla="*/ 30956 h 624668"/>
                  <a:gd name="connsiteX0" fmla="*/ 271595 w 772662"/>
                  <a:gd name="connsiteY0" fmla="*/ 0 h 624668"/>
                  <a:gd name="connsiteX1" fmla="*/ 31089 w 772662"/>
                  <a:gd name="connsiteY1" fmla="*/ 259556 h 624668"/>
                  <a:gd name="connsiteX2" fmla="*/ 4895 w 772662"/>
                  <a:gd name="connsiteY2" fmla="*/ 411956 h 624668"/>
                  <a:gd name="connsiteX3" fmla="*/ 50139 w 772662"/>
                  <a:gd name="connsiteY3" fmla="*/ 540544 h 624668"/>
                  <a:gd name="connsiteX4" fmla="*/ 209683 w 772662"/>
                  <a:gd name="connsiteY4" fmla="*/ 621506 h 624668"/>
                  <a:gd name="connsiteX5" fmla="*/ 354939 w 772662"/>
                  <a:gd name="connsiteY5" fmla="*/ 590550 h 624668"/>
                  <a:gd name="connsiteX6" fmla="*/ 431139 w 772662"/>
                  <a:gd name="connsiteY6" fmla="*/ 566738 h 624668"/>
                  <a:gd name="connsiteX7" fmla="*/ 409708 w 772662"/>
                  <a:gd name="connsiteY7" fmla="*/ 576263 h 624668"/>
                  <a:gd name="connsiteX8" fmla="*/ 419233 w 772662"/>
                  <a:gd name="connsiteY8" fmla="*/ 592931 h 624668"/>
                  <a:gd name="connsiteX9" fmla="*/ 526389 w 772662"/>
                  <a:gd name="connsiteY9" fmla="*/ 623887 h 624668"/>
                  <a:gd name="connsiteX10" fmla="*/ 633545 w 772662"/>
                  <a:gd name="connsiteY10" fmla="*/ 602456 h 624668"/>
                  <a:gd name="connsiteX11" fmla="*/ 743083 w 772662"/>
                  <a:gd name="connsiteY11" fmla="*/ 481013 h 624668"/>
                  <a:gd name="connsiteX12" fmla="*/ 771658 w 772662"/>
                  <a:gd name="connsiteY12" fmla="*/ 342900 h 624668"/>
                  <a:gd name="connsiteX13" fmla="*/ 733558 w 772662"/>
                  <a:gd name="connsiteY13" fmla="*/ 252413 h 624668"/>
                  <a:gd name="connsiteX14" fmla="*/ 602589 w 772662"/>
                  <a:gd name="connsiteY14" fmla="*/ 107156 h 624668"/>
                  <a:gd name="connsiteX15" fmla="*/ 509720 w 772662"/>
                  <a:gd name="connsiteY15" fmla="*/ 30956 h 624668"/>
                  <a:gd name="connsiteX0" fmla="*/ 271595 w 771961"/>
                  <a:gd name="connsiteY0" fmla="*/ 0 h 624668"/>
                  <a:gd name="connsiteX1" fmla="*/ 31089 w 771961"/>
                  <a:gd name="connsiteY1" fmla="*/ 259556 h 624668"/>
                  <a:gd name="connsiteX2" fmla="*/ 4895 w 771961"/>
                  <a:gd name="connsiteY2" fmla="*/ 411956 h 624668"/>
                  <a:gd name="connsiteX3" fmla="*/ 50139 w 771961"/>
                  <a:gd name="connsiteY3" fmla="*/ 540544 h 624668"/>
                  <a:gd name="connsiteX4" fmla="*/ 209683 w 771961"/>
                  <a:gd name="connsiteY4" fmla="*/ 621506 h 624668"/>
                  <a:gd name="connsiteX5" fmla="*/ 354939 w 771961"/>
                  <a:gd name="connsiteY5" fmla="*/ 590550 h 624668"/>
                  <a:gd name="connsiteX6" fmla="*/ 431139 w 771961"/>
                  <a:gd name="connsiteY6" fmla="*/ 566738 h 624668"/>
                  <a:gd name="connsiteX7" fmla="*/ 409708 w 771961"/>
                  <a:gd name="connsiteY7" fmla="*/ 576263 h 624668"/>
                  <a:gd name="connsiteX8" fmla="*/ 419233 w 771961"/>
                  <a:gd name="connsiteY8" fmla="*/ 592931 h 624668"/>
                  <a:gd name="connsiteX9" fmla="*/ 526389 w 771961"/>
                  <a:gd name="connsiteY9" fmla="*/ 623887 h 624668"/>
                  <a:gd name="connsiteX10" fmla="*/ 633545 w 771961"/>
                  <a:gd name="connsiteY10" fmla="*/ 602456 h 624668"/>
                  <a:gd name="connsiteX11" fmla="*/ 743083 w 771961"/>
                  <a:gd name="connsiteY11" fmla="*/ 481013 h 624668"/>
                  <a:gd name="connsiteX12" fmla="*/ 771658 w 771961"/>
                  <a:gd name="connsiteY12" fmla="*/ 342900 h 624668"/>
                  <a:gd name="connsiteX13" fmla="*/ 733558 w 771961"/>
                  <a:gd name="connsiteY13" fmla="*/ 252413 h 624668"/>
                  <a:gd name="connsiteX14" fmla="*/ 602589 w 771961"/>
                  <a:gd name="connsiteY14" fmla="*/ 107156 h 624668"/>
                  <a:gd name="connsiteX15" fmla="*/ 509720 w 771961"/>
                  <a:gd name="connsiteY15" fmla="*/ 30956 h 624668"/>
                  <a:gd name="connsiteX0" fmla="*/ 271595 w 769665"/>
                  <a:gd name="connsiteY0" fmla="*/ 0 h 624668"/>
                  <a:gd name="connsiteX1" fmla="*/ 31089 w 769665"/>
                  <a:gd name="connsiteY1" fmla="*/ 259556 h 624668"/>
                  <a:gd name="connsiteX2" fmla="*/ 4895 w 769665"/>
                  <a:gd name="connsiteY2" fmla="*/ 411956 h 624668"/>
                  <a:gd name="connsiteX3" fmla="*/ 50139 w 769665"/>
                  <a:gd name="connsiteY3" fmla="*/ 540544 h 624668"/>
                  <a:gd name="connsiteX4" fmla="*/ 209683 w 769665"/>
                  <a:gd name="connsiteY4" fmla="*/ 621506 h 624668"/>
                  <a:gd name="connsiteX5" fmla="*/ 354939 w 769665"/>
                  <a:gd name="connsiteY5" fmla="*/ 590550 h 624668"/>
                  <a:gd name="connsiteX6" fmla="*/ 431139 w 769665"/>
                  <a:gd name="connsiteY6" fmla="*/ 566738 h 624668"/>
                  <a:gd name="connsiteX7" fmla="*/ 409708 w 769665"/>
                  <a:gd name="connsiteY7" fmla="*/ 576263 h 624668"/>
                  <a:gd name="connsiteX8" fmla="*/ 419233 w 769665"/>
                  <a:gd name="connsiteY8" fmla="*/ 592931 h 624668"/>
                  <a:gd name="connsiteX9" fmla="*/ 526389 w 769665"/>
                  <a:gd name="connsiteY9" fmla="*/ 623887 h 624668"/>
                  <a:gd name="connsiteX10" fmla="*/ 633545 w 769665"/>
                  <a:gd name="connsiteY10" fmla="*/ 602456 h 624668"/>
                  <a:gd name="connsiteX11" fmla="*/ 743083 w 769665"/>
                  <a:gd name="connsiteY11" fmla="*/ 481013 h 624668"/>
                  <a:gd name="connsiteX12" fmla="*/ 769277 w 769665"/>
                  <a:gd name="connsiteY12" fmla="*/ 342900 h 624668"/>
                  <a:gd name="connsiteX13" fmla="*/ 733558 w 769665"/>
                  <a:gd name="connsiteY13" fmla="*/ 252413 h 624668"/>
                  <a:gd name="connsiteX14" fmla="*/ 602589 w 769665"/>
                  <a:gd name="connsiteY14" fmla="*/ 107156 h 624668"/>
                  <a:gd name="connsiteX15" fmla="*/ 509720 w 769665"/>
                  <a:gd name="connsiteY15" fmla="*/ 30956 h 624668"/>
                  <a:gd name="connsiteX0" fmla="*/ 271595 w 769665"/>
                  <a:gd name="connsiteY0" fmla="*/ 0 h 624228"/>
                  <a:gd name="connsiteX1" fmla="*/ 31089 w 769665"/>
                  <a:gd name="connsiteY1" fmla="*/ 259556 h 624228"/>
                  <a:gd name="connsiteX2" fmla="*/ 4895 w 769665"/>
                  <a:gd name="connsiteY2" fmla="*/ 411956 h 624228"/>
                  <a:gd name="connsiteX3" fmla="*/ 50139 w 769665"/>
                  <a:gd name="connsiteY3" fmla="*/ 540544 h 624228"/>
                  <a:gd name="connsiteX4" fmla="*/ 209683 w 769665"/>
                  <a:gd name="connsiteY4" fmla="*/ 621506 h 624228"/>
                  <a:gd name="connsiteX5" fmla="*/ 354939 w 769665"/>
                  <a:gd name="connsiteY5" fmla="*/ 590550 h 624228"/>
                  <a:gd name="connsiteX6" fmla="*/ 431139 w 769665"/>
                  <a:gd name="connsiteY6" fmla="*/ 566738 h 624228"/>
                  <a:gd name="connsiteX7" fmla="*/ 409708 w 769665"/>
                  <a:gd name="connsiteY7" fmla="*/ 576263 h 624228"/>
                  <a:gd name="connsiteX8" fmla="*/ 419233 w 769665"/>
                  <a:gd name="connsiteY8" fmla="*/ 592931 h 624228"/>
                  <a:gd name="connsiteX9" fmla="*/ 526389 w 769665"/>
                  <a:gd name="connsiteY9" fmla="*/ 623887 h 624228"/>
                  <a:gd name="connsiteX10" fmla="*/ 631164 w 769665"/>
                  <a:gd name="connsiteY10" fmla="*/ 597694 h 624228"/>
                  <a:gd name="connsiteX11" fmla="*/ 743083 w 769665"/>
                  <a:gd name="connsiteY11" fmla="*/ 481013 h 624228"/>
                  <a:gd name="connsiteX12" fmla="*/ 769277 w 769665"/>
                  <a:gd name="connsiteY12" fmla="*/ 342900 h 624228"/>
                  <a:gd name="connsiteX13" fmla="*/ 733558 w 769665"/>
                  <a:gd name="connsiteY13" fmla="*/ 252413 h 624228"/>
                  <a:gd name="connsiteX14" fmla="*/ 602589 w 769665"/>
                  <a:gd name="connsiteY14" fmla="*/ 107156 h 624228"/>
                  <a:gd name="connsiteX15" fmla="*/ 509720 w 769665"/>
                  <a:gd name="connsiteY15" fmla="*/ 30956 h 62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9665" h="624228">
                    <a:moveTo>
                      <a:pt x="271595" y="0"/>
                    </a:moveTo>
                    <a:lnTo>
                      <a:pt x="31089" y="259556"/>
                    </a:lnTo>
                    <a:cubicBezTo>
                      <a:pt x="-12964" y="325040"/>
                      <a:pt x="1720" y="365125"/>
                      <a:pt x="4895" y="411956"/>
                    </a:cubicBezTo>
                    <a:cubicBezTo>
                      <a:pt x="8070" y="458787"/>
                      <a:pt x="16008" y="505619"/>
                      <a:pt x="50139" y="540544"/>
                    </a:cubicBezTo>
                    <a:cubicBezTo>
                      <a:pt x="84270" y="575469"/>
                      <a:pt x="158486" y="613965"/>
                      <a:pt x="209683" y="621506"/>
                    </a:cubicBezTo>
                    <a:cubicBezTo>
                      <a:pt x="260880" y="629047"/>
                      <a:pt x="318030" y="599678"/>
                      <a:pt x="354939" y="590550"/>
                    </a:cubicBezTo>
                    <a:lnTo>
                      <a:pt x="431139" y="566738"/>
                    </a:lnTo>
                    <a:lnTo>
                      <a:pt x="409708" y="576263"/>
                    </a:lnTo>
                    <a:lnTo>
                      <a:pt x="419233" y="592931"/>
                    </a:lnTo>
                    <a:cubicBezTo>
                      <a:pt x="440664" y="602059"/>
                      <a:pt x="490670" y="622300"/>
                      <a:pt x="526389" y="623887"/>
                    </a:cubicBezTo>
                    <a:cubicBezTo>
                      <a:pt x="562108" y="625474"/>
                      <a:pt x="568061" y="622300"/>
                      <a:pt x="631164" y="597694"/>
                    </a:cubicBezTo>
                    <a:cubicBezTo>
                      <a:pt x="666883" y="572691"/>
                      <a:pt x="720064" y="522288"/>
                      <a:pt x="743083" y="481013"/>
                    </a:cubicBezTo>
                    <a:cubicBezTo>
                      <a:pt x="766102" y="437754"/>
                      <a:pt x="771262" y="388541"/>
                      <a:pt x="769277" y="342900"/>
                    </a:cubicBezTo>
                    <a:lnTo>
                      <a:pt x="733558" y="252413"/>
                    </a:lnTo>
                    <a:lnTo>
                      <a:pt x="602589" y="107156"/>
                    </a:lnTo>
                    <a:lnTo>
                      <a:pt x="509720" y="30956"/>
                    </a:lnTo>
                  </a:path>
                </a:pathLst>
              </a:custGeom>
              <a:gradFill flip="none" rotWithShape="1">
                <a:gsLst>
                  <a:gs pos="0">
                    <a:srgbClr val="B17A78">
                      <a:alpha val="75000"/>
                    </a:srgbClr>
                  </a:gs>
                  <a:gs pos="71000">
                    <a:srgbClr val="FFFFFF"/>
                  </a:gs>
                </a:gsLst>
                <a:lin ang="16200000" scaled="1"/>
                <a:tileRect/>
              </a:gradFill>
              <a:ln w="12700" cap="rnd">
                <a:no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62" name="Freeform 61"/>
              <p:cNvSpPr/>
              <p:nvPr/>
            </p:nvSpPr>
            <p:spPr>
              <a:xfrm>
                <a:off x="4784682" y="2668479"/>
                <a:ext cx="379528" cy="935068"/>
              </a:xfrm>
              <a:custGeom>
                <a:avLst/>
                <a:gdLst>
                  <a:gd name="connsiteX0" fmla="*/ 146050 w 375396"/>
                  <a:gd name="connsiteY0" fmla="*/ 0 h 934801"/>
                  <a:gd name="connsiteX1" fmla="*/ 88900 w 375396"/>
                  <a:gd name="connsiteY1" fmla="*/ 120650 h 934801"/>
                  <a:gd name="connsiteX2" fmla="*/ 98425 w 375396"/>
                  <a:gd name="connsiteY2" fmla="*/ 304800 h 934801"/>
                  <a:gd name="connsiteX3" fmla="*/ 282575 w 375396"/>
                  <a:gd name="connsiteY3" fmla="*/ 488950 h 934801"/>
                  <a:gd name="connsiteX4" fmla="*/ 374650 w 375396"/>
                  <a:gd name="connsiteY4" fmla="*/ 631825 h 934801"/>
                  <a:gd name="connsiteX5" fmla="*/ 317500 w 375396"/>
                  <a:gd name="connsiteY5" fmla="*/ 825500 h 934801"/>
                  <a:gd name="connsiteX6" fmla="*/ 171450 w 375396"/>
                  <a:gd name="connsiteY6" fmla="*/ 933450 h 934801"/>
                  <a:gd name="connsiteX7" fmla="*/ 0 w 375396"/>
                  <a:gd name="connsiteY7" fmla="*/ 889000 h 934801"/>
                  <a:gd name="connsiteX0" fmla="*/ 146050 w 375396"/>
                  <a:gd name="connsiteY0" fmla="*/ 0 h 934801"/>
                  <a:gd name="connsiteX1" fmla="*/ 88900 w 375396"/>
                  <a:gd name="connsiteY1" fmla="*/ 120650 h 934801"/>
                  <a:gd name="connsiteX2" fmla="*/ 98425 w 375396"/>
                  <a:gd name="connsiteY2" fmla="*/ 304800 h 934801"/>
                  <a:gd name="connsiteX3" fmla="*/ 282575 w 375396"/>
                  <a:gd name="connsiteY3" fmla="*/ 488950 h 934801"/>
                  <a:gd name="connsiteX4" fmla="*/ 374650 w 375396"/>
                  <a:gd name="connsiteY4" fmla="*/ 631825 h 934801"/>
                  <a:gd name="connsiteX5" fmla="*/ 317500 w 375396"/>
                  <a:gd name="connsiteY5" fmla="*/ 825500 h 934801"/>
                  <a:gd name="connsiteX6" fmla="*/ 171450 w 375396"/>
                  <a:gd name="connsiteY6" fmla="*/ 933450 h 934801"/>
                  <a:gd name="connsiteX7" fmla="*/ 0 w 375396"/>
                  <a:gd name="connsiteY7" fmla="*/ 889000 h 934801"/>
                  <a:gd name="connsiteX0" fmla="*/ 146050 w 378902"/>
                  <a:gd name="connsiteY0" fmla="*/ 0 h 935259"/>
                  <a:gd name="connsiteX1" fmla="*/ 88900 w 378902"/>
                  <a:gd name="connsiteY1" fmla="*/ 120650 h 935259"/>
                  <a:gd name="connsiteX2" fmla="*/ 98425 w 378902"/>
                  <a:gd name="connsiteY2" fmla="*/ 304800 h 935259"/>
                  <a:gd name="connsiteX3" fmla="*/ 282575 w 378902"/>
                  <a:gd name="connsiteY3" fmla="*/ 488950 h 935259"/>
                  <a:gd name="connsiteX4" fmla="*/ 374650 w 378902"/>
                  <a:gd name="connsiteY4" fmla="*/ 631825 h 935259"/>
                  <a:gd name="connsiteX5" fmla="*/ 343693 w 378902"/>
                  <a:gd name="connsiteY5" fmla="*/ 813594 h 935259"/>
                  <a:gd name="connsiteX6" fmla="*/ 171450 w 378902"/>
                  <a:gd name="connsiteY6" fmla="*/ 933450 h 935259"/>
                  <a:gd name="connsiteX7" fmla="*/ 0 w 378902"/>
                  <a:gd name="connsiteY7" fmla="*/ 889000 h 9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902" h="935259">
                    <a:moveTo>
                      <a:pt x="146050" y="0"/>
                    </a:moveTo>
                    <a:cubicBezTo>
                      <a:pt x="121444" y="34925"/>
                      <a:pt x="96838" y="69850"/>
                      <a:pt x="88900" y="120650"/>
                    </a:cubicBezTo>
                    <a:cubicBezTo>
                      <a:pt x="80962" y="171450"/>
                      <a:pt x="66146" y="243417"/>
                      <a:pt x="98425" y="304800"/>
                    </a:cubicBezTo>
                    <a:cubicBezTo>
                      <a:pt x="130704" y="366183"/>
                      <a:pt x="236538" y="434446"/>
                      <a:pt x="282575" y="488950"/>
                    </a:cubicBezTo>
                    <a:cubicBezTo>
                      <a:pt x="328612" y="543454"/>
                      <a:pt x="364464" y="577718"/>
                      <a:pt x="374650" y="631825"/>
                    </a:cubicBezTo>
                    <a:cubicBezTo>
                      <a:pt x="384836" y="685932"/>
                      <a:pt x="377560" y="763323"/>
                      <a:pt x="343693" y="813594"/>
                    </a:cubicBezTo>
                    <a:cubicBezTo>
                      <a:pt x="309826" y="863865"/>
                      <a:pt x="228732" y="920882"/>
                      <a:pt x="171450" y="933450"/>
                    </a:cubicBezTo>
                    <a:cubicBezTo>
                      <a:pt x="114168" y="946018"/>
                      <a:pt x="0" y="889000"/>
                      <a:pt x="0" y="889000"/>
                    </a:cubicBezTo>
                  </a:path>
                </a:pathLst>
              </a:custGeom>
              <a:noFill/>
              <a:ln w="9525" cap="rnd">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63" name="Freeform 62"/>
              <p:cNvSpPr/>
              <p:nvPr/>
            </p:nvSpPr>
            <p:spPr>
              <a:xfrm>
                <a:off x="4403567" y="2670066"/>
                <a:ext cx="417640" cy="927131"/>
              </a:xfrm>
              <a:custGeom>
                <a:avLst/>
                <a:gdLst>
                  <a:gd name="connsiteX0" fmla="*/ 227361 w 424211"/>
                  <a:gd name="connsiteY0" fmla="*/ 0 h 927280"/>
                  <a:gd name="connsiteX1" fmla="*/ 287686 w 424211"/>
                  <a:gd name="connsiteY1" fmla="*/ 117475 h 927280"/>
                  <a:gd name="connsiteX2" fmla="*/ 281336 w 424211"/>
                  <a:gd name="connsiteY2" fmla="*/ 288925 h 927280"/>
                  <a:gd name="connsiteX3" fmla="*/ 154336 w 424211"/>
                  <a:gd name="connsiteY3" fmla="*/ 434975 h 927280"/>
                  <a:gd name="connsiteX4" fmla="*/ 5111 w 424211"/>
                  <a:gd name="connsiteY4" fmla="*/ 609600 h 927280"/>
                  <a:gd name="connsiteX5" fmla="*/ 52736 w 424211"/>
                  <a:gd name="connsiteY5" fmla="*/ 854075 h 927280"/>
                  <a:gd name="connsiteX6" fmla="*/ 227361 w 424211"/>
                  <a:gd name="connsiteY6" fmla="*/ 927100 h 927280"/>
                  <a:gd name="connsiteX7" fmla="*/ 424211 w 424211"/>
                  <a:gd name="connsiteY7" fmla="*/ 876300 h 927280"/>
                  <a:gd name="connsiteX0" fmla="*/ 228780 w 425630"/>
                  <a:gd name="connsiteY0" fmla="*/ 0 h 927280"/>
                  <a:gd name="connsiteX1" fmla="*/ 289105 w 425630"/>
                  <a:gd name="connsiteY1" fmla="*/ 117475 h 927280"/>
                  <a:gd name="connsiteX2" fmla="*/ 282755 w 425630"/>
                  <a:gd name="connsiteY2" fmla="*/ 288925 h 927280"/>
                  <a:gd name="connsiteX3" fmla="*/ 155755 w 425630"/>
                  <a:gd name="connsiteY3" fmla="*/ 434975 h 927280"/>
                  <a:gd name="connsiteX4" fmla="*/ 6530 w 425630"/>
                  <a:gd name="connsiteY4" fmla="*/ 609600 h 927280"/>
                  <a:gd name="connsiteX5" fmla="*/ 47012 w 425630"/>
                  <a:gd name="connsiteY5" fmla="*/ 861219 h 927280"/>
                  <a:gd name="connsiteX6" fmla="*/ 228780 w 425630"/>
                  <a:gd name="connsiteY6" fmla="*/ 927100 h 927280"/>
                  <a:gd name="connsiteX7" fmla="*/ 425630 w 425630"/>
                  <a:gd name="connsiteY7" fmla="*/ 876300 h 927280"/>
                  <a:gd name="connsiteX0" fmla="*/ 218809 w 415659"/>
                  <a:gd name="connsiteY0" fmla="*/ 0 h 927280"/>
                  <a:gd name="connsiteX1" fmla="*/ 279134 w 415659"/>
                  <a:gd name="connsiteY1" fmla="*/ 117475 h 927280"/>
                  <a:gd name="connsiteX2" fmla="*/ 272784 w 415659"/>
                  <a:gd name="connsiteY2" fmla="*/ 288925 h 927280"/>
                  <a:gd name="connsiteX3" fmla="*/ 145784 w 415659"/>
                  <a:gd name="connsiteY3" fmla="*/ 434975 h 927280"/>
                  <a:gd name="connsiteX4" fmla="*/ 8465 w 415659"/>
                  <a:gd name="connsiteY4" fmla="*/ 609600 h 927280"/>
                  <a:gd name="connsiteX5" fmla="*/ 37041 w 415659"/>
                  <a:gd name="connsiteY5" fmla="*/ 861219 h 927280"/>
                  <a:gd name="connsiteX6" fmla="*/ 218809 w 415659"/>
                  <a:gd name="connsiteY6" fmla="*/ 927100 h 927280"/>
                  <a:gd name="connsiteX7" fmla="*/ 415659 w 415659"/>
                  <a:gd name="connsiteY7" fmla="*/ 876300 h 927280"/>
                  <a:gd name="connsiteX0" fmla="*/ 218809 w 415659"/>
                  <a:gd name="connsiteY0" fmla="*/ 0 h 927280"/>
                  <a:gd name="connsiteX1" fmla="*/ 279134 w 415659"/>
                  <a:gd name="connsiteY1" fmla="*/ 117475 h 927280"/>
                  <a:gd name="connsiteX2" fmla="*/ 272784 w 415659"/>
                  <a:gd name="connsiteY2" fmla="*/ 288925 h 927280"/>
                  <a:gd name="connsiteX3" fmla="*/ 145784 w 415659"/>
                  <a:gd name="connsiteY3" fmla="*/ 434975 h 927280"/>
                  <a:gd name="connsiteX4" fmla="*/ 8465 w 415659"/>
                  <a:gd name="connsiteY4" fmla="*/ 609600 h 927280"/>
                  <a:gd name="connsiteX5" fmla="*/ 37041 w 415659"/>
                  <a:gd name="connsiteY5" fmla="*/ 861219 h 927280"/>
                  <a:gd name="connsiteX6" fmla="*/ 218809 w 415659"/>
                  <a:gd name="connsiteY6" fmla="*/ 927100 h 927280"/>
                  <a:gd name="connsiteX7" fmla="*/ 415659 w 415659"/>
                  <a:gd name="connsiteY7" fmla="*/ 876300 h 927280"/>
                  <a:gd name="connsiteX0" fmla="*/ 218809 w 415659"/>
                  <a:gd name="connsiteY0" fmla="*/ 0 h 927280"/>
                  <a:gd name="connsiteX1" fmla="*/ 279134 w 415659"/>
                  <a:gd name="connsiteY1" fmla="*/ 117475 h 927280"/>
                  <a:gd name="connsiteX2" fmla="*/ 272784 w 415659"/>
                  <a:gd name="connsiteY2" fmla="*/ 288925 h 927280"/>
                  <a:gd name="connsiteX3" fmla="*/ 145784 w 415659"/>
                  <a:gd name="connsiteY3" fmla="*/ 434975 h 927280"/>
                  <a:gd name="connsiteX4" fmla="*/ 8465 w 415659"/>
                  <a:gd name="connsiteY4" fmla="*/ 609600 h 927280"/>
                  <a:gd name="connsiteX5" fmla="*/ 37041 w 415659"/>
                  <a:gd name="connsiteY5" fmla="*/ 861219 h 927280"/>
                  <a:gd name="connsiteX6" fmla="*/ 218809 w 415659"/>
                  <a:gd name="connsiteY6" fmla="*/ 927100 h 927280"/>
                  <a:gd name="connsiteX7" fmla="*/ 415659 w 415659"/>
                  <a:gd name="connsiteY7" fmla="*/ 876300 h 927280"/>
                  <a:gd name="connsiteX0" fmla="*/ 218809 w 415659"/>
                  <a:gd name="connsiteY0" fmla="*/ 0 h 927280"/>
                  <a:gd name="connsiteX1" fmla="*/ 279134 w 415659"/>
                  <a:gd name="connsiteY1" fmla="*/ 117475 h 927280"/>
                  <a:gd name="connsiteX2" fmla="*/ 272784 w 415659"/>
                  <a:gd name="connsiteY2" fmla="*/ 288925 h 927280"/>
                  <a:gd name="connsiteX3" fmla="*/ 145784 w 415659"/>
                  <a:gd name="connsiteY3" fmla="*/ 434975 h 927280"/>
                  <a:gd name="connsiteX4" fmla="*/ 8465 w 415659"/>
                  <a:gd name="connsiteY4" fmla="*/ 609600 h 927280"/>
                  <a:gd name="connsiteX5" fmla="*/ 37041 w 415659"/>
                  <a:gd name="connsiteY5" fmla="*/ 861219 h 927280"/>
                  <a:gd name="connsiteX6" fmla="*/ 218809 w 415659"/>
                  <a:gd name="connsiteY6" fmla="*/ 927100 h 927280"/>
                  <a:gd name="connsiteX7" fmla="*/ 415659 w 415659"/>
                  <a:gd name="connsiteY7" fmla="*/ 876300 h 927280"/>
                  <a:gd name="connsiteX0" fmla="*/ 221294 w 418144"/>
                  <a:gd name="connsiteY0" fmla="*/ 0 h 927730"/>
                  <a:gd name="connsiteX1" fmla="*/ 281619 w 418144"/>
                  <a:gd name="connsiteY1" fmla="*/ 117475 h 927730"/>
                  <a:gd name="connsiteX2" fmla="*/ 275269 w 418144"/>
                  <a:gd name="connsiteY2" fmla="*/ 288925 h 927730"/>
                  <a:gd name="connsiteX3" fmla="*/ 148269 w 418144"/>
                  <a:gd name="connsiteY3" fmla="*/ 434975 h 927730"/>
                  <a:gd name="connsiteX4" fmla="*/ 10950 w 418144"/>
                  <a:gd name="connsiteY4" fmla="*/ 609600 h 927730"/>
                  <a:gd name="connsiteX5" fmla="*/ 32382 w 418144"/>
                  <a:gd name="connsiteY5" fmla="*/ 832644 h 927730"/>
                  <a:gd name="connsiteX6" fmla="*/ 221294 w 418144"/>
                  <a:gd name="connsiteY6" fmla="*/ 927100 h 927730"/>
                  <a:gd name="connsiteX7" fmla="*/ 418144 w 418144"/>
                  <a:gd name="connsiteY7" fmla="*/ 876300 h 92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144" h="927730">
                    <a:moveTo>
                      <a:pt x="221294" y="0"/>
                    </a:moveTo>
                    <a:cubicBezTo>
                      <a:pt x="246958" y="34660"/>
                      <a:pt x="272623" y="69321"/>
                      <a:pt x="281619" y="117475"/>
                    </a:cubicBezTo>
                    <a:cubicBezTo>
                      <a:pt x="290615" y="165629"/>
                      <a:pt x="297494" y="236008"/>
                      <a:pt x="275269" y="288925"/>
                    </a:cubicBezTo>
                    <a:cubicBezTo>
                      <a:pt x="253044" y="341842"/>
                      <a:pt x="192322" y="381529"/>
                      <a:pt x="148269" y="434975"/>
                    </a:cubicBezTo>
                    <a:cubicBezTo>
                      <a:pt x="104216" y="488421"/>
                      <a:pt x="30265" y="543322"/>
                      <a:pt x="10950" y="609600"/>
                    </a:cubicBezTo>
                    <a:cubicBezTo>
                      <a:pt x="-8365" y="675878"/>
                      <a:pt x="-2675" y="779727"/>
                      <a:pt x="32382" y="832644"/>
                    </a:cubicBezTo>
                    <a:cubicBezTo>
                      <a:pt x="67439" y="885561"/>
                      <a:pt x="157000" y="919824"/>
                      <a:pt x="221294" y="927100"/>
                    </a:cubicBezTo>
                    <a:cubicBezTo>
                      <a:pt x="285588" y="934376"/>
                      <a:pt x="418144" y="876300"/>
                      <a:pt x="418144" y="876300"/>
                    </a:cubicBezTo>
                  </a:path>
                </a:pathLst>
              </a:custGeom>
              <a:noFill/>
              <a:ln w="9525" cap="rnd">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64" name="Freeform 63"/>
              <p:cNvSpPr/>
              <p:nvPr/>
            </p:nvSpPr>
            <p:spPr>
              <a:xfrm>
                <a:off x="4110288" y="5159295"/>
                <a:ext cx="1261268" cy="790655"/>
              </a:xfrm>
              <a:custGeom>
                <a:avLst/>
                <a:gdLst>
                  <a:gd name="connsiteX0" fmla="*/ 139700 w 1244600"/>
                  <a:gd name="connsiteY0" fmla="*/ 53975 h 790575"/>
                  <a:gd name="connsiteX1" fmla="*/ 276225 w 1244600"/>
                  <a:gd name="connsiteY1" fmla="*/ 63500 h 790575"/>
                  <a:gd name="connsiteX2" fmla="*/ 400050 w 1244600"/>
                  <a:gd name="connsiteY2" fmla="*/ 60325 h 790575"/>
                  <a:gd name="connsiteX3" fmla="*/ 676275 w 1244600"/>
                  <a:gd name="connsiteY3" fmla="*/ 0 h 790575"/>
                  <a:gd name="connsiteX4" fmla="*/ 968375 w 1244600"/>
                  <a:gd name="connsiteY4" fmla="*/ 47625 h 790575"/>
                  <a:gd name="connsiteX5" fmla="*/ 1244600 w 1244600"/>
                  <a:gd name="connsiteY5" fmla="*/ 57150 h 790575"/>
                  <a:gd name="connsiteX6" fmla="*/ 1238250 w 1244600"/>
                  <a:gd name="connsiteY6" fmla="*/ 196850 h 790575"/>
                  <a:gd name="connsiteX7" fmla="*/ 1209675 w 1244600"/>
                  <a:gd name="connsiteY7" fmla="*/ 231775 h 790575"/>
                  <a:gd name="connsiteX8" fmla="*/ 1031875 w 1244600"/>
                  <a:gd name="connsiteY8" fmla="*/ 184150 h 790575"/>
                  <a:gd name="connsiteX9" fmla="*/ 885825 w 1244600"/>
                  <a:gd name="connsiteY9" fmla="*/ 190500 h 790575"/>
                  <a:gd name="connsiteX10" fmla="*/ 819150 w 1244600"/>
                  <a:gd name="connsiteY10" fmla="*/ 257175 h 790575"/>
                  <a:gd name="connsiteX11" fmla="*/ 708025 w 1244600"/>
                  <a:gd name="connsiteY11" fmla="*/ 790575 h 790575"/>
                  <a:gd name="connsiteX12" fmla="*/ 603250 w 1244600"/>
                  <a:gd name="connsiteY12" fmla="*/ 784225 h 790575"/>
                  <a:gd name="connsiteX13" fmla="*/ 488950 w 1244600"/>
                  <a:gd name="connsiteY13" fmla="*/ 260350 h 790575"/>
                  <a:gd name="connsiteX14" fmla="*/ 412750 w 1244600"/>
                  <a:gd name="connsiteY14" fmla="*/ 174625 h 790575"/>
                  <a:gd name="connsiteX15" fmla="*/ 304800 w 1244600"/>
                  <a:gd name="connsiteY15" fmla="*/ 174625 h 790575"/>
                  <a:gd name="connsiteX16" fmla="*/ 60325 w 1244600"/>
                  <a:gd name="connsiteY16" fmla="*/ 222250 h 790575"/>
                  <a:gd name="connsiteX17" fmla="*/ 0 w 1244600"/>
                  <a:gd name="connsiteY17" fmla="*/ 123825 h 790575"/>
                  <a:gd name="connsiteX18" fmla="*/ 139700 w 1244600"/>
                  <a:gd name="connsiteY18" fmla="*/ 53975 h 79057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74705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74705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74705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74705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74705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74705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9150 w 1244600"/>
                  <a:gd name="connsiteY10" fmla="*/ 257255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5975 w 1244600"/>
                  <a:gd name="connsiteY10" fmla="*/ 317580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5975 w 1244600"/>
                  <a:gd name="connsiteY10" fmla="*/ 317580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44600"/>
                  <a:gd name="connsiteY0" fmla="*/ 54055 h 790655"/>
                  <a:gd name="connsiteX1" fmla="*/ 276225 w 1244600"/>
                  <a:gd name="connsiteY1" fmla="*/ 63580 h 790655"/>
                  <a:gd name="connsiteX2" fmla="*/ 400050 w 1244600"/>
                  <a:gd name="connsiteY2" fmla="*/ 60405 h 790655"/>
                  <a:gd name="connsiteX3" fmla="*/ 676275 w 1244600"/>
                  <a:gd name="connsiteY3" fmla="*/ 80 h 790655"/>
                  <a:gd name="connsiteX4" fmla="*/ 968375 w 1244600"/>
                  <a:gd name="connsiteY4" fmla="*/ 47705 h 790655"/>
                  <a:gd name="connsiteX5" fmla="*/ 1244600 w 1244600"/>
                  <a:gd name="connsiteY5" fmla="*/ 57230 h 790655"/>
                  <a:gd name="connsiteX6" fmla="*/ 1238250 w 1244600"/>
                  <a:gd name="connsiteY6" fmla="*/ 196930 h 790655"/>
                  <a:gd name="connsiteX7" fmla="*/ 1209675 w 1244600"/>
                  <a:gd name="connsiteY7" fmla="*/ 231855 h 790655"/>
                  <a:gd name="connsiteX8" fmla="*/ 1031875 w 1244600"/>
                  <a:gd name="connsiteY8" fmla="*/ 184230 h 790655"/>
                  <a:gd name="connsiteX9" fmla="*/ 885825 w 1244600"/>
                  <a:gd name="connsiteY9" fmla="*/ 190580 h 790655"/>
                  <a:gd name="connsiteX10" fmla="*/ 815975 w 1244600"/>
                  <a:gd name="connsiteY10" fmla="*/ 317580 h 790655"/>
                  <a:gd name="connsiteX11" fmla="*/ 708025 w 1244600"/>
                  <a:gd name="connsiteY11" fmla="*/ 790655 h 790655"/>
                  <a:gd name="connsiteX12" fmla="*/ 603250 w 1244600"/>
                  <a:gd name="connsiteY12" fmla="*/ 784305 h 790655"/>
                  <a:gd name="connsiteX13" fmla="*/ 488950 w 1244600"/>
                  <a:gd name="connsiteY13" fmla="*/ 260430 h 790655"/>
                  <a:gd name="connsiteX14" fmla="*/ 412750 w 1244600"/>
                  <a:gd name="connsiteY14" fmla="*/ 190580 h 790655"/>
                  <a:gd name="connsiteX15" fmla="*/ 304800 w 1244600"/>
                  <a:gd name="connsiteY15" fmla="*/ 174705 h 790655"/>
                  <a:gd name="connsiteX16" fmla="*/ 60325 w 1244600"/>
                  <a:gd name="connsiteY16" fmla="*/ 222330 h 790655"/>
                  <a:gd name="connsiteX17" fmla="*/ 0 w 1244600"/>
                  <a:gd name="connsiteY17" fmla="*/ 123905 h 790655"/>
                  <a:gd name="connsiteX18" fmla="*/ 139700 w 1244600"/>
                  <a:gd name="connsiteY18" fmla="*/ 54055 h 790655"/>
                  <a:gd name="connsiteX0" fmla="*/ 139700 w 1261268"/>
                  <a:gd name="connsiteY0" fmla="*/ 54055 h 790655"/>
                  <a:gd name="connsiteX1" fmla="*/ 276225 w 1261268"/>
                  <a:gd name="connsiteY1" fmla="*/ 63580 h 790655"/>
                  <a:gd name="connsiteX2" fmla="*/ 400050 w 1261268"/>
                  <a:gd name="connsiteY2" fmla="*/ 60405 h 790655"/>
                  <a:gd name="connsiteX3" fmla="*/ 676275 w 1261268"/>
                  <a:gd name="connsiteY3" fmla="*/ 80 h 790655"/>
                  <a:gd name="connsiteX4" fmla="*/ 968375 w 1261268"/>
                  <a:gd name="connsiteY4" fmla="*/ 47705 h 790655"/>
                  <a:gd name="connsiteX5" fmla="*/ 1244600 w 1261268"/>
                  <a:gd name="connsiteY5" fmla="*/ 57230 h 790655"/>
                  <a:gd name="connsiteX6" fmla="*/ 1238250 w 1261268"/>
                  <a:gd name="connsiteY6" fmla="*/ 196930 h 790655"/>
                  <a:gd name="connsiteX7" fmla="*/ 1261268 w 1261268"/>
                  <a:gd name="connsiteY7" fmla="*/ 231855 h 790655"/>
                  <a:gd name="connsiteX8" fmla="*/ 1031875 w 1261268"/>
                  <a:gd name="connsiteY8" fmla="*/ 184230 h 790655"/>
                  <a:gd name="connsiteX9" fmla="*/ 885825 w 1261268"/>
                  <a:gd name="connsiteY9" fmla="*/ 190580 h 790655"/>
                  <a:gd name="connsiteX10" fmla="*/ 815975 w 1261268"/>
                  <a:gd name="connsiteY10" fmla="*/ 317580 h 790655"/>
                  <a:gd name="connsiteX11" fmla="*/ 708025 w 1261268"/>
                  <a:gd name="connsiteY11" fmla="*/ 790655 h 790655"/>
                  <a:gd name="connsiteX12" fmla="*/ 603250 w 1261268"/>
                  <a:gd name="connsiteY12" fmla="*/ 784305 h 790655"/>
                  <a:gd name="connsiteX13" fmla="*/ 488950 w 1261268"/>
                  <a:gd name="connsiteY13" fmla="*/ 260430 h 790655"/>
                  <a:gd name="connsiteX14" fmla="*/ 412750 w 1261268"/>
                  <a:gd name="connsiteY14" fmla="*/ 190580 h 790655"/>
                  <a:gd name="connsiteX15" fmla="*/ 304800 w 1261268"/>
                  <a:gd name="connsiteY15" fmla="*/ 174705 h 790655"/>
                  <a:gd name="connsiteX16" fmla="*/ 60325 w 1261268"/>
                  <a:gd name="connsiteY16" fmla="*/ 222330 h 790655"/>
                  <a:gd name="connsiteX17" fmla="*/ 0 w 1261268"/>
                  <a:gd name="connsiteY17" fmla="*/ 123905 h 790655"/>
                  <a:gd name="connsiteX18" fmla="*/ 139700 w 1261268"/>
                  <a:gd name="connsiteY18" fmla="*/ 54055 h 79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1268" h="790655">
                    <a:moveTo>
                      <a:pt x="139700" y="54055"/>
                    </a:moveTo>
                    <a:lnTo>
                      <a:pt x="276225" y="63580"/>
                    </a:lnTo>
                    <a:lnTo>
                      <a:pt x="400050" y="60405"/>
                    </a:lnTo>
                    <a:cubicBezTo>
                      <a:pt x="466725" y="49822"/>
                      <a:pt x="581554" y="2197"/>
                      <a:pt x="676275" y="80"/>
                    </a:cubicBezTo>
                    <a:cubicBezTo>
                      <a:pt x="770996" y="-2037"/>
                      <a:pt x="873654" y="38180"/>
                      <a:pt x="968375" y="47705"/>
                    </a:cubicBezTo>
                    <a:lnTo>
                      <a:pt x="1244600" y="57230"/>
                    </a:lnTo>
                    <a:lnTo>
                      <a:pt x="1238250" y="196930"/>
                    </a:lnTo>
                    <a:lnTo>
                      <a:pt x="1261268" y="231855"/>
                    </a:lnTo>
                    <a:cubicBezTo>
                      <a:pt x="1226872" y="229738"/>
                      <a:pt x="1094449" y="191109"/>
                      <a:pt x="1031875" y="184230"/>
                    </a:cubicBezTo>
                    <a:cubicBezTo>
                      <a:pt x="969301" y="177351"/>
                      <a:pt x="921279" y="178409"/>
                      <a:pt x="885825" y="190580"/>
                    </a:cubicBezTo>
                    <a:cubicBezTo>
                      <a:pt x="863600" y="212805"/>
                      <a:pt x="832115" y="248984"/>
                      <a:pt x="815975" y="317580"/>
                    </a:cubicBezTo>
                    <a:cubicBezTo>
                      <a:pt x="768247" y="520432"/>
                      <a:pt x="744008" y="702813"/>
                      <a:pt x="708025" y="790655"/>
                    </a:cubicBezTo>
                    <a:lnTo>
                      <a:pt x="603250" y="784305"/>
                    </a:lnTo>
                    <a:cubicBezTo>
                      <a:pt x="566738" y="695934"/>
                      <a:pt x="534711" y="384450"/>
                      <a:pt x="488950" y="260430"/>
                    </a:cubicBezTo>
                    <a:cubicBezTo>
                      <a:pt x="467459" y="202184"/>
                      <a:pt x="461433" y="209630"/>
                      <a:pt x="412750" y="190580"/>
                    </a:cubicBezTo>
                    <a:cubicBezTo>
                      <a:pt x="364067" y="171530"/>
                      <a:pt x="340783" y="179997"/>
                      <a:pt x="304800" y="174705"/>
                    </a:cubicBezTo>
                    <a:lnTo>
                      <a:pt x="60325" y="222330"/>
                    </a:lnTo>
                    <a:lnTo>
                      <a:pt x="0" y="123905"/>
                    </a:lnTo>
                    <a:lnTo>
                      <a:pt x="139700" y="54055"/>
                    </a:lnTo>
                    <a:close/>
                  </a:path>
                </a:pathLst>
              </a:custGeom>
              <a:gradFill flip="none" rotWithShape="1">
                <a:gsLst>
                  <a:gs pos="28000">
                    <a:srgbClr val="B17A78"/>
                  </a:gs>
                  <a:gs pos="100000">
                    <a:srgbClr val="FFFFFF"/>
                  </a:gs>
                </a:gsLst>
                <a:path path="circle">
                  <a:fillToRect l="50000" t="50000" r="50000" b="50000"/>
                </a:path>
                <a:tileRect/>
              </a:gradFill>
              <a:ln>
                <a:solidFill>
                  <a:srgbClr val="B17A7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65" name="Oval 64"/>
              <p:cNvSpPr/>
              <p:nvPr/>
            </p:nvSpPr>
            <p:spPr>
              <a:xfrm>
                <a:off x="3599113" y="5054600"/>
                <a:ext cx="685800" cy="387350"/>
              </a:xfrm>
              <a:prstGeom prst="ellipse">
                <a:avLst/>
              </a:prstGeom>
              <a:gradFill flip="none" rotWithShape="1">
                <a:gsLst>
                  <a:gs pos="100000">
                    <a:schemeClr val="accent3"/>
                  </a:gs>
                  <a:gs pos="0">
                    <a:srgbClr val="FFFFFF"/>
                  </a:gs>
                </a:gsLst>
                <a:path path="circle">
                  <a:fillToRect l="50000" t="50000" r="50000" b="50000"/>
                </a:path>
                <a:tileRec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dirty="0">
                  <a:solidFill>
                    <a:srgbClr val="FFFFFF"/>
                  </a:solidFill>
                </a:endParaRPr>
              </a:p>
            </p:txBody>
          </p:sp>
          <p:sp>
            <p:nvSpPr>
              <p:cNvPr id="66" name="Oval 65"/>
              <p:cNvSpPr/>
              <p:nvPr/>
            </p:nvSpPr>
            <p:spPr>
              <a:xfrm>
                <a:off x="5250113" y="5054600"/>
                <a:ext cx="685800" cy="387350"/>
              </a:xfrm>
              <a:prstGeom prst="ellipse">
                <a:avLst/>
              </a:prstGeom>
              <a:gradFill flip="none" rotWithShape="1">
                <a:gsLst>
                  <a:gs pos="100000">
                    <a:schemeClr val="accent3"/>
                  </a:gs>
                  <a:gs pos="0">
                    <a:srgbClr val="FFFFFF"/>
                  </a:gs>
                </a:gsLst>
                <a:path path="circle">
                  <a:fillToRect l="50000" t="50000" r="50000" b="50000"/>
                </a:path>
                <a:tileRec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dirty="0">
                  <a:solidFill>
                    <a:srgbClr val="FFFFFF"/>
                  </a:solidFill>
                </a:endParaRPr>
              </a:p>
            </p:txBody>
          </p:sp>
          <p:sp>
            <p:nvSpPr>
              <p:cNvPr id="67" name="Freeform 66"/>
              <p:cNvSpPr/>
              <p:nvPr/>
            </p:nvSpPr>
            <p:spPr>
              <a:xfrm>
                <a:off x="3595285" y="5416532"/>
                <a:ext cx="968669" cy="417527"/>
              </a:xfrm>
              <a:custGeom>
                <a:avLst/>
                <a:gdLst>
                  <a:gd name="connsiteX0" fmla="*/ 66728 w 968428"/>
                  <a:gd name="connsiteY0" fmla="*/ 0 h 417713"/>
                  <a:gd name="connsiteX1" fmla="*/ 53 w 968428"/>
                  <a:gd name="connsiteY1" fmla="*/ 174625 h 417713"/>
                  <a:gd name="connsiteX2" fmla="*/ 76253 w 968428"/>
                  <a:gd name="connsiteY2" fmla="*/ 323850 h 417713"/>
                  <a:gd name="connsiteX3" fmla="*/ 263578 w 968428"/>
                  <a:gd name="connsiteY3" fmla="*/ 403225 h 417713"/>
                  <a:gd name="connsiteX4" fmla="*/ 565203 w 968428"/>
                  <a:gd name="connsiteY4" fmla="*/ 406400 h 417713"/>
                  <a:gd name="connsiteX5" fmla="*/ 968428 w 968428"/>
                  <a:gd name="connsiteY5" fmla="*/ 285750 h 41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428" h="417713">
                    <a:moveTo>
                      <a:pt x="66728" y="0"/>
                    </a:moveTo>
                    <a:cubicBezTo>
                      <a:pt x="32596" y="60325"/>
                      <a:pt x="-1535" y="120650"/>
                      <a:pt x="53" y="174625"/>
                    </a:cubicBezTo>
                    <a:cubicBezTo>
                      <a:pt x="1640" y="228600"/>
                      <a:pt x="32332" y="285750"/>
                      <a:pt x="76253" y="323850"/>
                    </a:cubicBezTo>
                    <a:cubicBezTo>
                      <a:pt x="120174" y="361950"/>
                      <a:pt x="182086" y="389467"/>
                      <a:pt x="263578" y="403225"/>
                    </a:cubicBezTo>
                    <a:cubicBezTo>
                      <a:pt x="345070" y="416983"/>
                      <a:pt x="447728" y="425979"/>
                      <a:pt x="565203" y="406400"/>
                    </a:cubicBezTo>
                    <a:cubicBezTo>
                      <a:pt x="682678" y="386821"/>
                      <a:pt x="968428" y="285750"/>
                      <a:pt x="968428" y="285750"/>
                    </a:cubicBezTo>
                  </a:path>
                </a:pathLst>
              </a:custGeom>
              <a:ln cap="rnd">
                <a:solidFill>
                  <a:schemeClr val="tx2">
                    <a:lumMod val="50000"/>
                  </a:schemeClr>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68" name="Freeform 67"/>
              <p:cNvSpPr/>
              <p:nvPr/>
            </p:nvSpPr>
            <p:spPr>
              <a:xfrm flipH="1">
                <a:off x="4943481" y="5422882"/>
                <a:ext cx="968669" cy="417527"/>
              </a:xfrm>
              <a:custGeom>
                <a:avLst/>
                <a:gdLst>
                  <a:gd name="connsiteX0" fmla="*/ 66728 w 968428"/>
                  <a:gd name="connsiteY0" fmla="*/ 0 h 417713"/>
                  <a:gd name="connsiteX1" fmla="*/ 53 w 968428"/>
                  <a:gd name="connsiteY1" fmla="*/ 174625 h 417713"/>
                  <a:gd name="connsiteX2" fmla="*/ 76253 w 968428"/>
                  <a:gd name="connsiteY2" fmla="*/ 323850 h 417713"/>
                  <a:gd name="connsiteX3" fmla="*/ 263578 w 968428"/>
                  <a:gd name="connsiteY3" fmla="*/ 403225 h 417713"/>
                  <a:gd name="connsiteX4" fmla="*/ 565203 w 968428"/>
                  <a:gd name="connsiteY4" fmla="*/ 406400 h 417713"/>
                  <a:gd name="connsiteX5" fmla="*/ 968428 w 968428"/>
                  <a:gd name="connsiteY5" fmla="*/ 285750 h 41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428" h="417713">
                    <a:moveTo>
                      <a:pt x="66728" y="0"/>
                    </a:moveTo>
                    <a:cubicBezTo>
                      <a:pt x="32596" y="60325"/>
                      <a:pt x="-1535" y="120650"/>
                      <a:pt x="53" y="174625"/>
                    </a:cubicBezTo>
                    <a:cubicBezTo>
                      <a:pt x="1640" y="228600"/>
                      <a:pt x="32332" y="285750"/>
                      <a:pt x="76253" y="323850"/>
                    </a:cubicBezTo>
                    <a:cubicBezTo>
                      <a:pt x="120174" y="361950"/>
                      <a:pt x="182086" y="389467"/>
                      <a:pt x="263578" y="403225"/>
                    </a:cubicBezTo>
                    <a:cubicBezTo>
                      <a:pt x="345070" y="416983"/>
                      <a:pt x="447728" y="425979"/>
                      <a:pt x="565203" y="406400"/>
                    </a:cubicBezTo>
                    <a:cubicBezTo>
                      <a:pt x="682678" y="386821"/>
                      <a:pt x="968428" y="285750"/>
                      <a:pt x="968428" y="285750"/>
                    </a:cubicBezTo>
                  </a:path>
                </a:pathLst>
              </a:custGeom>
              <a:ln cap="rnd">
                <a:solidFill>
                  <a:schemeClr val="tx2">
                    <a:lumMod val="50000"/>
                  </a:schemeClr>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69" name="Freeform 68"/>
              <p:cNvSpPr/>
              <p:nvPr/>
            </p:nvSpPr>
            <p:spPr>
              <a:xfrm flipH="1">
                <a:off x="5199146" y="3263811"/>
                <a:ext cx="1132230" cy="1784409"/>
              </a:xfrm>
              <a:custGeom>
                <a:avLst/>
                <a:gdLst>
                  <a:gd name="connsiteX0" fmla="*/ 674430 w 1470656"/>
                  <a:gd name="connsiteY0" fmla="*/ 3114638 h 3114638"/>
                  <a:gd name="connsiteX1" fmla="*/ 170490 w 1470656"/>
                  <a:gd name="connsiteY1" fmla="*/ 2328419 h 3114638"/>
                  <a:gd name="connsiteX2" fmla="*/ 19308 w 1470656"/>
                  <a:gd name="connsiteY2" fmla="*/ 1360764 h 3114638"/>
                  <a:gd name="connsiteX3" fmla="*/ 553485 w 1470656"/>
                  <a:gd name="connsiteY3" fmla="*/ 332631 h 3114638"/>
                  <a:gd name="connsiteX4" fmla="*/ 1470656 w 1470656"/>
                  <a:gd name="connsiteY4" fmla="*/ 0 h 3114638"/>
                  <a:gd name="connsiteX0" fmla="*/ 647569 w 1443795"/>
                  <a:gd name="connsiteY0" fmla="*/ 3114638 h 3114638"/>
                  <a:gd name="connsiteX1" fmla="*/ 143629 w 1443795"/>
                  <a:gd name="connsiteY1" fmla="*/ 2328419 h 3114638"/>
                  <a:gd name="connsiteX2" fmla="*/ 22683 w 1443795"/>
                  <a:gd name="connsiteY2" fmla="*/ 1330525 h 3114638"/>
                  <a:gd name="connsiteX3" fmla="*/ 526624 w 1443795"/>
                  <a:gd name="connsiteY3" fmla="*/ 332631 h 3114638"/>
                  <a:gd name="connsiteX4" fmla="*/ 1443795 w 1443795"/>
                  <a:gd name="connsiteY4" fmla="*/ 0 h 3114638"/>
                  <a:gd name="connsiteX0" fmla="*/ 631385 w 1427611"/>
                  <a:gd name="connsiteY0" fmla="*/ 3114638 h 3114638"/>
                  <a:gd name="connsiteX1" fmla="*/ 127445 w 1427611"/>
                  <a:gd name="connsiteY1" fmla="*/ 2328419 h 3114638"/>
                  <a:gd name="connsiteX2" fmla="*/ 6499 w 1427611"/>
                  <a:gd name="connsiteY2" fmla="*/ 1330525 h 3114638"/>
                  <a:gd name="connsiteX3" fmla="*/ 510440 w 1427611"/>
                  <a:gd name="connsiteY3" fmla="*/ 332631 h 3114638"/>
                  <a:gd name="connsiteX4" fmla="*/ 1427611 w 1427611"/>
                  <a:gd name="connsiteY4" fmla="*/ 0 h 3114638"/>
                  <a:gd name="connsiteX0" fmla="*/ 644061 w 1440287"/>
                  <a:gd name="connsiteY0" fmla="*/ 3114638 h 3114638"/>
                  <a:gd name="connsiteX1" fmla="*/ 140121 w 1440287"/>
                  <a:gd name="connsiteY1" fmla="*/ 2328419 h 3114638"/>
                  <a:gd name="connsiteX2" fmla="*/ 19175 w 1440287"/>
                  <a:gd name="connsiteY2" fmla="*/ 1330525 h 3114638"/>
                  <a:gd name="connsiteX3" fmla="*/ 472722 w 1440287"/>
                  <a:gd name="connsiteY3" fmla="*/ 453588 h 3114638"/>
                  <a:gd name="connsiteX4" fmla="*/ 1440287 w 1440287"/>
                  <a:gd name="connsiteY4" fmla="*/ 0 h 3114638"/>
                  <a:gd name="connsiteX0" fmla="*/ 644061 w 1440287"/>
                  <a:gd name="connsiteY0" fmla="*/ 3114638 h 3114638"/>
                  <a:gd name="connsiteX1" fmla="*/ 140121 w 1440287"/>
                  <a:gd name="connsiteY1" fmla="*/ 2328419 h 3114638"/>
                  <a:gd name="connsiteX2" fmla="*/ 19175 w 1440287"/>
                  <a:gd name="connsiteY2" fmla="*/ 1330525 h 3114638"/>
                  <a:gd name="connsiteX3" fmla="*/ 472722 w 1440287"/>
                  <a:gd name="connsiteY3" fmla="*/ 453588 h 3114638"/>
                  <a:gd name="connsiteX4" fmla="*/ 1440287 w 1440287"/>
                  <a:gd name="connsiteY4" fmla="*/ 0 h 3114638"/>
                  <a:gd name="connsiteX0" fmla="*/ 639573 w 1435799"/>
                  <a:gd name="connsiteY0" fmla="*/ 3114638 h 3114638"/>
                  <a:gd name="connsiteX1" fmla="*/ 135633 w 1435799"/>
                  <a:gd name="connsiteY1" fmla="*/ 2328419 h 3114638"/>
                  <a:gd name="connsiteX2" fmla="*/ 14687 w 1435799"/>
                  <a:gd name="connsiteY2" fmla="*/ 1330525 h 3114638"/>
                  <a:gd name="connsiteX3" fmla="*/ 402627 w 1435799"/>
                  <a:gd name="connsiteY3" fmla="*/ 509825 h 3114638"/>
                  <a:gd name="connsiteX4" fmla="*/ 1435799 w 1435799"/>
                  <a:gd name="connsiteY4" fmla="*/ 0 h 3114638"/>
                  <a:gd name="connsiteX0" fmla="*/ 639573 w 1435799"/>
                  <a:gd name="connsiteY0" fmla="*/ 3114638 h 3114638"/>
                  <a:gd name="connsiteX1" fmla="*/ 135633 w 1435799"/>
                  <a:gd name="connsiteY1" fmla="*/ 2328419 h 3114638"/>
                  <a:gd name="connsiteX2" fmla="*/ 14687 w 1435799"/>
                  <a:gd name="connsiteY2" fmla="*/ 1330525 h 3114638"/>
                  <a:gd name="connsiteX3" fmla="*/ 402627 w 1435799"/>
                  <a:gd name="connsiteY3" fmla="*/ 509825 h 3114638"/>
                  <a:gd name="connsiteX4" fmla="*/ 1435799 w 1435799"/>
                  <a:gd name="connsiteY4" fmla="*/ 0 h 3114638"/>
                  <a:gd name="connsiteX0" fmla="*/ 639573 w 1435799"/>
                  <a:gd name="connsiteY0" fmla="*/ 3114638 h 3114638"/>
                  <a:gd name="connsiteX1" fmla="*/ 135633 w 1435799"/>
                  <a:gd name="connsiteY1" fmla="*/ 2328419 h 3114638"/>
                  <a:gd name="connsiteX2" fmla="*/ 14687 w 1435799"/>
                  <a:gd name="connsiteY2" fmla="*/ 1330525 h 3114638"/>
                  <a:gd name="connsiteX3" fmla="*/ 402627 w 1435799"/>
                  <a:gd name="connsiteY3" fmla="*/ 509825 h 3114638"/>
                  <a:gd name="connsiteX4" fmla="*/ 1435799 w 1435799"/>
                  <a:gd name="connsiteY4" fmla="*/ 0 h 3114638"/>
                  <a:gd name="connsiteX0" fmla="*/ 638310 w 1434536"/>
                  <a:gd name="connsiteY0" fmla="*/ 3114638 h 3114638"/>
                  <a:gd name="connsiteX1" fmla="*/ 134370 w 1434536"/>
                  <a:gd name="connsiteY1" fmla="*/ 2328419 h 3114638"/>
                  <a:gd name="connsiteX2" fmla="*/ 13424 w 1434536"/>
                  <a:gd name="connsiteY2" fmla="*/ 1330525 h 3114638"/>
                  <a:gd name="connsiteX3" fmla="*/ 382619 w 1434536"/>
                  <a:gd name="connsiteY3" fmla="*/ 514511 h 3114638"/>
                  <a:gd name="connsiteX4" fmla="*/ 1434536 w 1434536"/>
                  <a:gd name="connsiteY4" fmla="*/ 0 h 3114638"/>
                  <a:gd name="connsiteX0" fmla="*/ 638310 w 1434536"/>
                  <a:gd name="connsiteY0" fmla="*/ 3114638 h 3114638"/>
                  <a:gd name="connsiteX1" fmla="*/ 134370 w 1434536"/>
                  <a:gd name="connsiteY1" fmla="*/ 2328419 h 3114638"/>
                  <a:gd name="connsiteX2" fmla="*/ 13424 w 1434536"/>
                  <a:gd name="connsiteY2" fmla="*/ 1330525 h 3114638"/>
                  <a:gd name="connsiteX3" fmla="*/ 382619 w 1434536"/>
                  <a:gd name="connsiteY3" fmla="*/ 514511 h 3114638"/>
                  <a:gd name="connsiteX4" fmla="*/ 1434536 w 1434536"/>
                  <a:gd name="connsiteY4" fmla="*/ 0 h 3114638"/>
                  <a:gd name="connsiteX0" fmla="*/ 635642 w 1431868"/>
                  <a:gd name="connsiteY0" fmla="*/ 3114638 h 3114638"/>
                  <a:gd name="connsiteX1" fmla="*/ 131702 w 1431868"/>
                  <a:gd name="connsiteY1" fmla="*/ 2328419 h 3114638"/>
                  <a:gd name="connsiteX2" fmla="*/ 10756 w 1431868"/>
                  <a:gd name="connsiteY2" fmla="*/ 1330525 h 3114638"/>
                  <a:gd name="connsiteX3" fmla="*/ 339708 w 1431868"/>
                  <a:gd name="connsiteY3" fmla="*/ 508763 h 3114638"/>
                  <a:gd name="connsiteX4" fmla="*/ 1431868 w 1431868"/>
                  <a:gd name="connsiteY4" fmla="*/ 0 h 3114638"/>
                  <a:gd name="connsiteX0" fmla="*/ 635642 w 1431868"/>
                  <a:gd name="connsiteY0" fmla="*/ 3114638 h 3114638"/>
                  <a:gd name="connsiteX1" fmla="*/ 131702 w 1431868"/>
                  <a:gd name="connsiteY1" fmla="*/ 2328419 h 3114638"/>
                  <a:gd name="connsiteX2" fmla="*/ 10756 w 1431868"/>
                  <a:gd name="connsiteY2" fmla="*/ 1330525 h 3114638"/>
                  <a:gd name="connsiteX3" fmla="*/ 339708 w 1431868"/>
                  <a:gd name="connsiteY3" fmla="*/ 508763 h 3114638"/>
                  <a:gd name="connsiteX4" fmla="*/ 1431868 w 1431868"/>
                  <a:gd name="connsiteY4" fmla="*/ 0 h 3114638"/>
                  <a:gd name="connsiteX0" fmla="*/ 635642 w 1788313"/>
                  <a:gd name="connsiteY0" fmla="*/ 2959416 h 2959416"/>
                  <a:gd name="connsiteX1" fmla="*/ 131702 w 1788313"/>
                  <a:gd name="connsiteY1" fmla="*/ 2173197 h 2959416"/>
                  <a:gd name="connsiteX2" fmla="*/ 10756 w 1788313"/>
                  <a:gd name="connsiteY2" fmla="*/ 1175303 h 2959416"/>
                  <a:gd name="connsiteX3" fmla="*/ 339708 w 1788313"/>
                  <a:gd name="connsiteY3" fmla="*/ 353541 h 2959416"/>
                  <a:gd name="connsiteX4" fmla="*/ 1788313 w 1788313"/>
                  <a:gd name="connsiteY4" fmla="*/ 0 h 2959416"/>
                  <a:gd name="connsiteX0" fmla="*/ 635642 w 1788313"/>
                  <a:gd name="connsiteY0" fmla="*/ 2959416 h 2959416"/>
                  <a:gd name="connsiteX1" fmla="*/ 131702 w 1788313"/>
                  <a:gd name="connsiteY1" fmla="*/ 2173197 h 2959416"/>
                  <a:gd name="connsiteX2" fmla="*/ 10756 w 1788313"/>
                  <a:gd name="connsiteY2" fmla="*/ 1175303 h 2959416"/>
                  <a:gd name="connsiteX3" fmla="*/ 339708 w 1788313"/>
                  <a:gd name="connsiteY3" fmla="*/ 353541 h 2959416"/>
                  <a:gd name="connsiteX4" fmla="*/ 1002762 w 1788313"/>
                  <a:gd name="connsiteY4" fmla="*/ 135082 h 2959416"/>
                  <a:gd name="connsiteX5" fmla="*/ 1788313 w 1788313"/>
                  <a:gd name="connsiteY5" fmla="*/ 0 h 2959416"/>
                  <a:gd name="connsiteX0" fmla="*/ 635642 w 1788313"/>
                  <a:gd name="connsiteY0" fmla="*/ 2978956 h 2978956"/>
                  <a:gd name="connsiteX1" fmla="*/ 131702 w 1788313"/>
                  <a:gd name="connsiteY1" fmla="*/ 2192737 h 2978956"/>
                  <a:gd name="connsiteX2" fmla="*/ 10756 w 1788313"/>
                  <a:gd name="connsiteY2" fmla="*/ 1194843 h 2978956"/>
                  <a:gd name="connsiteX3" fmla="*/ 339708 w 1788313"/>
                  <a:gd name="connsiteY3" fmla="*/ 373081 h 2978956"/>
                  <a:gd name="connsiteX4" fmla="*/ 1054504 w 1788313"/>
                  <a:gd name="connsiteY4" fmla="*/ 22396 h 2978956"/>
                  <a:gd name="connsiteX5" fmla="*/ 1788313 w 1788313"/>
                  <a:gd name="connsiteY5" fmla="*/ 19540 h 2978956"/>
                  <a:gd name="connsiteX0" fmla="*/ 739410 w 1892081"/>
                  <a:gd name="connsiteY0" fmla="*/ 2978956 h 2978956"/>
                  <a:gd name="connsiteX1" fmla="*/ 235470 w 1892081"/>
                  <a:gd name="connsiteY1" fmla="*/ 2192737 h 2978956"/>
                  <a:gd name="connsiteX2" fmla="*/ 5290 w 1892081"/>
                  <a:gd name="connsiteY2" fmla="*/ 1327070 h 2978956"/>
                  <a:gd name="connsiteX3" fmla="*/ 443476 w 1892081"/>
                  <a:gd name="connsiteY3" fmla="*/ 373081 h 2978956"/>
                  <a:gd name="connsiteX4" fmla="*/ 1158272 w 1892081"/>
                  <a:gd name="connsiteY4" fmla="*/ 22396 h 2978956"/>
                  <a:gd name="connsiteX5" fmla="*/ 1892081 w 1892081"/>
                  <a:gd name="connsiteY5" fmla="*/ 19540 h 2978956"/>
                  <a:gd name="connsiteX0" fmla="*/ 741842 w 1894513"/>
                  <a:gd name="connsiteY0" fmla="*/ 2978956 h 2978956"/>
                  <a:gd name="connsiteX1" fmla="*/ 209156 w 1894513"/>
                  <a:gd name="connsiteY1" fmla="*/ 2209984 h 2978956"/>
                  <a:gd name="connsiteX2" fmla="*/ 7722 w 1894513"/>
                  <a:gd name="connsiteY2" fmla="*/ 1327070 h 2978956"/>
                  <a:gd name="connsiteX3" fmla="*/ 445908 w 1894513"/>
                  <a:gd name="connsiteY3" fmla="*/ 373081 h 2978956"/>
                  <a:gd name="connsiteX4" fmla="*/ 1160704 w 1894513"/>
                  <a:gd name="connsiteY4" fmla="*/ 22396 h 2978956"/>
                  <a:gd name="connsiteX5" fmla="*/ 1894513 w 1894513"/>
                  <a:gd name="connsiteY5" fmla="*/ 19540 h 2978956"/>
                  <a:gd name="connsiteX0" fmla="*/ 739370 w 1892041"/>
                  <a:gd name="connsiteY0" fmla="*/ 2978956 h 2978956"/>
                  <a:gd name="connsiteX1" fmla="*/ 206684 w 1892041"/>
                  <a:gd name="connsiteY1" fmla="*/ 2209984 h 2978956"/>
                  <a:gd name="connsiteX2" fmla="*/ 5250 w 1892041"/>
                  <a:gd name="connsiteY2" fmla="*/ 1327070 h 2978956"/>
                  <a:gd name="connsiteX3" fmla="*/ 391692 w 1892041"/>
                  <a:gd name="connsiteY3" fmla="*/ 453567 h 2978956"/>
                  <a:gd name="connsiteX4" fmla="*/ 1158232 w 1892041"/>
                  <a:gd name="connsiteY4" fmla="*/ 22396 h 2978956"/>
                  <a:gd name="connsiteX5" fmla="*/ 1892041 w 1892041"/>
                  <a:gd name="connsiteY5" fmla="*/ 19540 h 297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041" h="2978956">
                    <a:moveTo>
                      <a:pt x="739370" y="2978956"/>
                    </a:moveTo>
                    <a:cubicBezTo>
                      <a:pt x="541993" y="2732002"/>
                      <a:pt x="329037" y="2485298"/>
                      <a:pt x="206684" y="2209984"/>
                    </a:cubicBezTo>
                    <a:cubicBezTo>
                      <a:pt x="84331" y="1934670"/>
                      <a:pt x="-25585" y="1619806"/>
                      <a:pt x="5250" y="1327070"/>
                    </a:cubicBezTo>
                    <a:cubicBezTo>
                      <a:pt x="36085" y="1034334"/>
                      <a:pt x="199528" y="671013"/>
                      <a:pt x="391692" y="453567"/>
                    </a:cubicBezTo>
                    <a:cubicBezTo>
                      <a:pt x="583856" y="236121"/>
                      <a:pt x="916798" y="81320"/>
                      <a:pt x="1158232" y="22396"/>
                    </a:cubicBezTo>
                    <a:cubicBezTo>
                      <a:pt x="1399666" y="-36528"/>
                      <a:pt x="1761116" y="42054"/>
                      <a:pt x="1892041" y="19540"/>
                    </a:cubicBezTo>
                  </a:path>
                </a:pathLst>
              </a:custGeom>
              <a:ln cap="rnd">
                <a:solidFill>
                  <a:schemeClr val="tx2">
                    <a:lumMod val="50000"/>
                  </a:schemeClr>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C00000"/>
                  </a:solidFill>
                </a:endParaRPr>
              </a:p>
            </p:txBody>
          </p:sp>
          <p:cxnSp>
            <p:nvCxnSpPr>
              <p:cNvPr id="70" name="Straight Arrow Connector 69"/>
              <p:cNvCxnSpPr/>
              <p:nvPr/>
            </p:nvCxnSpPr>
            <p:spPr>
              <a:xfrm flipH="1">
                <a:off x="4016099" y="3638473"/>
                <a:ext cx="625665" cy="1351008"/>
              </a:xfrm>
              <a:prstGeom prst="straightConnector1">
                <a:avLst/>
              </a:prstGeom>
              <a:ln cap="rnd">
                <a:solidFill>
                  <a:srgbClr val="4F6228"/>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4965712" y="3657524"/>
                <a:ext cx="625665" cy="1351008"/>
              </a:xfrm>
              <a:prstGeom prst="straightConnector1">
                <a:avLst/>
              </a:prstGeom>
              <a:ln cap="rnd">
                <a:solidFill>
                  <a:srgbClr val="4F6228"/>
                </a:solidFill>
                <a:tailEnd type="stealth" w="lg" len="lg"/>
              </a:ln>
            </p:spPr>
            <p:style>
              <a:lnRef idx="2">
                <a:schemeClr val="accent1"/>
              </a:lnRef>
              <a:fillRef idx="0">
                <a:schemeClr val="accent1"/>
              </a:fillRef>
              <a:effectRef idx="1">
                <a:schemeClr val="accent1"/>
              </a:effectRef>
              <a:fontRef idx="minor">
                <a:schemeClr val="tx1"/>
              </a:fontRef>
            </p:style>
          </p:cxnSp>
          <p:sp>
            <p:nvSpPr>
              <p:cNvPr id="72" name="Freeform 71"/>
              <p:cNvSpPr/>
              <p:nvPr/>
            </p:nvSpPr>
            <p:spPr>
              <a:xfrm>
                <a:off x="4579833" y="2182688"/>
                <a:ext cx="565321" cy="280996"/>
              </a:xfrm>
              <a:custGeom>
                <a:avLst/>
                <a:gdLst>
                  <a:gd name="connsiteX0" fmla="*/ 0 w 640145"/>
                  <a:gd name="connsiteY0" fmla="*/ 372242 h 375799"/>
                  <a:gd name="connsiteX1" fmla="*/ 72274 w 640145"/>
                  <a:gd name="connsiteY1" fmla="*/ 563 h 375799"/>
                  <a:gd name="connsiteX2" fmla="*/ 123899 w 640145"/>
                  <a:gd name="connsiteY2" fmla="*/ 289647 h 375799"/>
                  <a:gd name="connsiteX3" fmla="*/ 340722 w 640145"/>
                  <a:gd name="connsiteY3" fmla="*/ 361918 h 375799"/>
                  <a:gd name="connsiteX4" fmla="*/ 371697 w 640145"/>
                  <a:gd name="connsiteY4" fmla="*/ 52185 h 375799"/>
                  <a:gd name="connsiteX5" fmla="*/ 402672 w 640145"/>
                  <a:gd name="connsiteY5" fmla="*/ 320620 h 375799"/>
                  <a:gd name="connsiteX6" fmla="*/ 640145 w 640145"/>
                  <a:gd name="connsiteY6" fmla="*/ 361918 h 375799"/>
                  <a:gd name="connsiteX0" fmla="*/ 0 w 640145"/>
                  <a:gd name="connsiteY0" fmla="*/ 320213 h 322209"/>
                  <a:gd name="connsiteX1" fmla="*/ 69099 w 640145"/>
                  <a:gd name="connsiteY1" fmla="*/ 24734 h 322209"/>
                  <a:gd name="connsiteX2" fmla="*/ 123899 w 640145"/>
                  <a:gd name="connsiteY2" fmla="*/ 237618 h 322209"/>
                  <a:gd name="connsiteX3" fmla="*/ 340722 w 640145"/>
                  <a:gd name="connsiteY3" fmla="*/ 309889 h 322209"/>
                  <a:gd name="connsiteX4" fmla="*/ 371697 w 640145"/>
                  <a:gd name="connsiteY4" fmla="*/ 156 h 322209"/>
                  <a:gd name="connsiteX5" fmla="*/ 402672 w 640145"/>
                  <a:gd name="connsiteY5" fmla="*/ 268591 h 322209"/>
                  <a:gd name="connsiteX6" fmla="*/ 640145 w 640145"/>
                  <a:gd name="connsiteY6" fmla="*/ 309889 h 322209"/>
                  <a:gd name="connsiteX0" fmla="*/ 0 w 614745"/>
                  <a:gd name="connsiteY0" fmla="*/ 294813 h 322209"/>
                  <a:gd name="connsiteX1" fmla="*/ 43699 w 614745"/>
                  <a:gd name="connsiteY1" fmla="*/ 24734 h 322209"/>
                  <a:gd name="connsiteX2" fmla="*/ 98499 w 614745"/>
                  <a:gd name="connsiteY2" fmla="*/ 237618 h 322209"/>
                  <a:gd name="connsiteX3" fmla="*/ 315322 w 614745"/>
                  <a:gd name="connsiteY3" fmla="*/ 309889 h 322209"/>
                  <a:gd name="connsiteX4" fmla="*/ 346297 w 614745"/>
                  <a:gd name="connsiteY4" fmla="*/ 156 h 322209"/>
                  <a:gd name="connsiteX5" fmla="*/ 377272 w 614745"/>
                  <a:gd name="connsiteY5" fmla="*/ 268591 h 322209"/>
                  <a:gd name="connsiteX6" fmla="*/ 614745 w 614745"/>
                  <a:gd name="connsiteY6" fmla="*/ 309889 h 322209"/>
                  <a:gd name="connsiteX0" fmla="*/ 0 w 614745"/>
                  <a:gd name="connsiteY0" fmla="*/ 294813 h 322823"/>
                  <a:gd name="connsiteX1" fmla="*/ 43699 w 614745"/>
                  <a:gd name="connsiteY1" fmla="*/ 24734 h 322823"/>
                  <a:gd name="connsiteX2" fmla="*/ 73099 w 614745"/>
                  <a:gd name="connsiteY2" fmla="*/ 240793 h 322823"/>
                  <a:gd name="connsiteX3" fmla="*/ 315322 w 614745"/>
                  <a:gd name="connsiteY3" fmla="*/ 309889 h 322823"/>
                  <a:gd name="connsiteX4" fmla="*/ 346297 w 614745"/>
                  <a:gd name="connsiteY4" fmla="*/ 156 h 322823"/>
                  <a:gd name="connsiteX5" fmla="*/ 377272 w 614745"/>
                  <a:gd name="connsiteY5" fmla="*/ 268591 h 322823"/>
                  <a:gd name="connsiteX6" fmla="*/ 614745 w 614745"/>
                  <a:gd name="connsiteY6" fmla="*/ 309889 h 322823"/>
                  <a:gd name="connsiteX0" fmla="*/ 0 w 614745"/>
                  <a:gd name="connsiteY0" fmla="*/ 294704 h 310622"/>
                  <a:gd name="connsiteX1" fmla="*/ 43699 w 614745"/>
                  <a:gd name="connsiteY1" fmla="*/ 24625 h 310622"/>
                  <a:gd name="connsiteX2" fmla="*/ 73099 w 614745"/>
                  <a:gd name="connsiteY2" fmla="*/ 240684 h 310622"/>
                  <a:gd name="connsiteX3" fmla="*/ 302622 w 614745"/>
                  <a:gd name="connsiteY3" fmla="*/ 290730 h 310622"/>
                  <a:gd name="connsiteX4" fmla="*/ 346297 w 614745"/>
                  <a:gd name="connsiteY4" fmla="*/ 47 h 310622"/>
                  <a:gd name="connsiteX5" fmla="*/ 377272 w 614745"/>
                  <a:gd name="connsiteY5" fmla="*/ 268482 h 310622"/>
                  <a:gd name="connsiteX6" fmla="*/ 614745 w 614745"/>
                  <a:gd name="connsiteY6" fmla="*/ 309780 h 310622"/>
                  <a:gd name="connsiteX0" fmla="*/ 0 w 614745"/>
                  <a:gd name="connsiteY0" fmla="*/ 294704 h 310622"/>
                  <a:gd name="connsiteX1" fmla="*/ 43699 w 614745"/>
                  <a:gd name="connsiteY1" fmla="*/ 24625 h 310622"/>
                  <a:gd name="connsiteX2" fmla="*/ 73099 w 614745"/>
                  <a:gd name="connsiteY2" fmla="*/ 240684 h 310622"/>
                  <a:gd name="connsiteX3" fmla="*/ 302622 w 614745"/>
                  <a:gd name="connsiteY3" fmla="*/ 290730 h 310622"/>
                  <a:gd name="connsiteX4" fmla="*/ 346297 w 614745"/>
                  <a:gd name="connsiteY4" fmla="*/ 47 h 310622"/>
                  <a:gd name="connsiteX5" fmla="*/ 377272 w 614745"/>
                  <a:gd name="connsiteY5" fmla="*/ 268482 h 310622"/>
                  <a:gd name="connsiteX6" fmla="*/ 614745 w 614745"/>
                  <a:gd name="connsiteY6" fmla="*/ 309780 h 310622"/>
                  <a:gd name="connsiteX0" fmla="*/ 0 w 614745"/>
                  <a:gd name="connsiteY0" fmla="*/ 294704 h 310622"/>
                  <a:gd name="connsiteX1" fmla="*/ 43699 w 614745"/>
                  <a:gd name="connsiteY1" fmla="*/ 24625 h 310622"/>
                  <a:gd name="connsiteX2" fmla="*/ 73099 w 614745"/>
                  <a:gd name="connsiteY2" fmla="*/ 240684 h 310622"/>
                  <a:gd name="connsiteX3" fmla="*/ 302622 w 614745"/>
                  <a:gd name="connsiteY3" fmla="*/ 290730 h 310622"/>
                  <a:gd name="connsiteX4" fmla="*/ 346297 w 614745"/>
                  <a:gd name="connsiteY4" fmla="*/ 47 h 310622"/>
                  <a:gd name="connsiteX5" fmla="*/ 377272 w 614745"/>
                  <a:gd name="connsiteY5" fmla="*/ 268482 h 310622"/>
                  <a:gd name="connsiteX6" fmla="*/ 614745 w 614745"/>
                  <a:gd name="connsiteY6" fmla="*/ 309780 h 310622"/>
                  <a:gd name="connsiteX0" fmla="*/ 0 w 614745"/>
                  <a:gd name="connsiteY0" fmla="*/ 294704 h 310622"/>
                  <a:gd name="connsiteX1" fmla="*/ 43699 w 614745"/>
                  <a:gd name="connsiteY1" fmla="*/ 24625 h 310622"/>
                  <a:gd name="connsiteX2" fmla="*/ 73099 w 614745"/>
                  <a:gd name="connsiteY2" fmla="*/ 240684 h 310622"/>
                  <a:gd name="connsiteX3" fmla="*/ 302622 w 614745"/>
                  <a:gd name="connsiteY3" fmla="*/ 290730 h 310622"/>
                  <a:gd name="connsiteX4" fmla="*/ 346297 w 614745"/>
                  <a:gd name="connsiteY4" fmla="*/ 47 h 310622"/>
                  <a:gd name="connsiteX5" fmla="*/ 377272 w 614745"/>
                  <a:gd name="connsiteY5" fmla="*/ 268482 h 310622"/>
                  <a:gd name="connsiteX6" fmla="*/ 614745 w 614745"/>
                  <a:gd name="connsiteY6" fmla="*/ 309780 h 310622"/>
                  <a:gd name="connsiteX0" fmla="*/ 0 w 614745"/>
                  <a:gd name="connsiteY0" fmla="*/ 294704 h 310622"/>
                  <a:gd name="connsiteX1" fmla="*/ 43699 w 614745"/>
                  <a:gd name="connsiteY1" fmla="*/ 24625 h 310622"/>
                  <a:gd name="connsiteX2" fmla="*/ 73099 w 614745"/>
                  <a:gd name="connsiteY2" fmla="*/ 240684 h 310622"/>
                  <a:gd name="connsiteX3" fmla="*/ 302622 w 614745"/>
                  <a:gd name="connsiteY3" fmla="*/ 290730 h 310622"/>
                  <a:gd name="connsiteX4" fmla="*/ 346297 w 614745"/>
                  <a:gd name="connsiteY4" fmla="*/ 47 h 310622"/>
                  <a:gd name="connsiteX5" fmla="*/ 377272 w 614745"/>
                  <a:gd name="connsiteY5" fmla="*/ 268482 h 310622"/>
                  <a:gd name="connsiteX6" fmla="*/ 614745 w 614745"/>
                  <a:gd name="connsiteY6" fmla="*/ 309780 h 310622"/>
                  <a:gd name="connsiteX0" fmla="*/ 0 w 614745"/>
                  <a:gd name="connsiteY0" fmla="*/ 270404 h 285734"/>
                  <a:gd name="connsiteX1" fmla="*/ 43699 w 614745"/>
                  <a:gd name="connsiteY1" fmla="*/ 325 h 285734"/>
                  <a:gd name="connsiteX2" fmla="*/ 73099 w 614745"/>
                  <a:gd name="connsiteY2" fmla="*/ 216384 h 285734"/>
                  <a:gd name="connsiteX3" fmla="*/ 302622 w 614745"/>
                  <a:gd name="connsiteY3" fmla="*/ 266430 h 285734"/>
                  <a:gd name="connsiteX4" fmla="*/ 330422 w 614745"/>
                  <a:gd name="connsiteY4" fmla="*/ 1147 h 285734"/>
                  <a:gd name="connsiteX5" fmla="*/ 377272 w 614745"/>
                  <a:gd name="connsiteY5" fmla="*/ 244182 h 285734"/>
                  <a:gd name="connsiteX6" fmla="*/ 614745 w 614745"/>
                  <a:gd name="connsiteY6" fmla="*/ 285480 h 285734"/>
                  <a:gd name="connsiteX0" fmla="*/ 0 w 563945"/>
                  <a:gd name="connsiteY0" fmla="*/ 270404 h 280478"/>
                  <a:gd name="connsiteX1" fmla="*/ 43699 w 563945"/>
                  <a:gd name="connsiteY1" fmla="*/ 325 h 280478"/>
                  <a:gd name="connsiteX2" fmla="*/ 73099 w 563945"/>
                  <a:gd name="connsiteY2" fmla="*/ 216384 h 280478"/>
                  <a:gd name="connsiteX3" fmla="*/ 302622 w 563945"/>
                  <a:gd name="connsiteY3" fmla="*/ 266430 h 280478"/>
                  <a:gd name="connsiteX4" fmla="*/ 330422 w 563945"/>
                  <a:gd name="connsiteY4" fmla="*/ 1147 h 280478"/>
                  <a:gd name="connsiteX5" fmla="*/ 377272 w 563945"/>
                  <a:gd name="connsiteY5" fmla="*/ 244182 h 280478"/>
                  <a:gd name="connsiteX6" fmla="*/ 563945 w 563945"/>
                  <a:gd name="connsiteY6" fmla="*/ 272780 h 280478"/>
                  <a:gd name="connsiteX0" fmla="*/ 0 w 563945"/>
                  <a:gd name="connsiteY0" fmla="*/ 270404 h 280478"/>
                  <a:gd name="connsiteX1" fmla="*/ 43699 w 563945"/>
                  <a:gd name="connsiteY1" fmla="*/ 325 h 280478"/>
                  <a:gd name="connsiteX2" fmla="*/ 73099 w 563945"/>
                  <a:gd name="connsiteY2" fmla="*/ 216384 h 280478"/>
                  <a:gd name="connsiteX3" fmla="*/ 302622 w 563945"/>
                  <a:gd name="connsiteY3" fmla="*/ 266430 h 280478"/>
                  <a:gd name="connsiteX4" fmla="*/ 330422 w 563945"/>
                  <a:gd name="connsiteY4" fmla="*/ 1147 h 280478"/>
                  <a:gd name="connsiteX5" fmla="*/ 389972 w 563945"/>
                  <a:gd name="connsiteY5" fmla="*/ 247357 h 280478"/>
                  <a:gd name="connsiteX6" fmla="*/ 563945 w 563945"/>
                  <a:gd name="connsiteY6" fmla="*/ 272780 h 280478"/>
                  <a:gd name="connsiteX0" fmla="*/ 0 w 563945"/>
                  <a:gd name="connsiteY0" fmla="*/ 270404 h 281886"/>
                  <a:gd name="connsiteX1" fmla="*/ 43699 w 563945"/>
                  <a:gd name="connsiteY1" fmla="*/ 325 h 281886"/>
                  <a:gd name="connsiteX2" fmla="*/ 73099 w 563945"/>
                  <a:gd name="connsiteY2" fmla="*/ 216384 h 281886"/>
                  <a:gd name="connsiteX3" fmla="*/ 302622 w 563945"/>
                  <a:gd name="connsiteY3" fmla="*/ 266430 h 281886"/>
                  <a:gd name="connsiteX4" fmla="*/ 330422 w 563945"/>
                  <a:gd name="connsiteY4" fmla="*/ 1147 h 281886"/>
                  <a:gd name="connsiteX5" fmla="*/ 389972 w 563945"/>
                  <a:gd name="connsiteY5" fmla="*/ 247357 h 281886"/>
                  <a:gd name="connsiteX6" fmla="*/ 563945 w 563945"/>
                  <a:gd name="connsiteY6" fmla="*/ 272780 h 2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945" h="281886">
                    <a:moveTo>
                      <a:pt x="0" y="270404"/>
                    </a:moveTo>
                    <a:cubicBezTo>
                      <a:pt x="25812" y="91447"/>
                      <a:pt x="31516" y="9328"/>
                      <a:pt x="43699" y="325"/>
                    </a:cubicBezTo>
                    <a:cubicBezTo>
                      <a:pt x="55882" y="-8678"/>
                      <a:pt x="29945" y="172033"/>
                      <a:pt x="73099" y="216384"/>
                    </a:cubicBezTo>
                    <a:cubicBezTo>
                      <a:pt x="116253" y="260735"/>
                      <a:pt x="209464" y="303361"/>
                      <a:pt x="302622" y="266430"/>
                    </a:cubicBezTo>
                    <a:cubicBezTo>
                      <a:pt x="329105" y="35824"/>
                      <a:pt x="315864" y="4326"/>
                      <a:pt x="330422" y="1147"/>
                    </a:cubicBezTo>
                    <a:cubicBezTo>
                      <a:pt x="344980" y="-2032"/>
                      <a:pt x="300252" y="189385"/>
                      <a:pt x="389972" y="247357"/>
                    </a:cubicBezTo>
                    <a:cubicBezTo>
                      <a:pt x="479692" y="305329"/>
                      <a:pt x="563945" y="272780"/>
                      <a:pt x="563945" y="272780"/>
                    </a:cubicBezTo>
                  </a:path>
                </a:pathLst>
              </a:custGeom>
              <a:ln w="19050"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73" name="Freeform 72"/>
              <p:cNvSpPr/>
              <p:nvPr/>
            </p:nvSpPr>
            <p:spPr>
              <a:xfrm>
                <a:off x="4652880" y="2622439"/>
                <a:ext cx="133390" cy="606445"/>
              </a:xfrm>
              <a:custGeom>
                <a:avLst/>
                <a:gdLst>
                  <a:gd name="connsiteX0" fmla="*/ 133350 w 133350"/>
                  <a:gd name="connsiteY0" fmla="*/ 0 h 606425"/>
                  <a:gd name="connsiteX1" fmla="*/ 104775 w 133350"/>
                  <a:gd name="connsiteY1" fmla="*/ 393700 h 606425"/>
                  <a:gd name="connsiteX2" fmla="*/ 0 w 133350"/>
                  <a:gd name="connsiteY2" fmla="*/ 606425 h 606425"/>
                </a:gdLst>
                <a:ahLst/>
                <a:cxnLst>
                  <a:cxn ang="0">
                    <a:pos x="connsiteX0" y="connsiteY0"/>
                  </a:cxn>
                  <a:cxn ang="0">
                    <a:pos x="connsiteX1" y="connsiteY1"/>
                  </a:cxn>
                  <a:cxn ang="0">
                    <a:pos x="connsiteX2" y="connsiteY2"/>
                  </a:cxn>
                </a:cxnLst>
                <a:rect l="l" t="t" r="r" b="b"/>
                <a:pathLst>
                  <a:path w="133350" h="606425">
                    <a:moveTo>
                      <a:pt x="133350" y="0"/>
                    </a:moveTo>
                    <a:cubicBezTo>
                      <a:pt x="130175" y="146314"/>
                      <a:pt x="127000" y="292629"/>
                      <a:pt x="104775" y="393700"/>
                    </a:cubicBezTo>
                    <a:cubicBezTo>
                      <a:pt x="82550" y="494771"/>
                      <a:pt x="0" y="606425"/>
                      <a:pt x="0" y="606425"/>
                    </a:cubicBezTo>
                  </a:path>
                </a:pathLst>
              </a:custGeom>
              <a:ln cap="rnd">
                <a:solidFill>
                  <a:srgbClr val="4F6228"/>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74" name="Freeform 73"/>
              <p:cNvSpPr/>
              <p:nvPr/>
            </p:nvSpPr>
            <p:spPr>
              <a:xfrm flipH="1">
                <a:off x="4779919" y="2622439"/>
                <a:ext cx="133390" cy="606445"/>
              </a:xfrm>
              <a:custGeom>
                <a:avLst/>
                <a:gdLst>
                  <a:gd name="connsiteX0" fmla="*/ 133350 w 133350"/>
                  <a:gd name="connsiteY0" fmla="*/ 0 h 606425"/>
                  <a:gd name="connsiteX1" fmla="*/ 104775 w 133350"/>
                  <a:gd name="connsiteY1" fmla="*/ 393700 h 606425"/>
                  <a:gd name="connsiteX2" fmla="*/ 0 w 133350"/>
                  <a:gd name="connsiteY2" fmla="*/ 606425 h 606425"/>
                </a:gdLst>
                <a:ahLst/>
                <a:cxnLst>
                  <a:cxn ang="0">
                    <a:pos x="connsiteX0" y="connsiteY0"/>
                  </a:cxn>
                  <a:cxn ang="0">
                    <a:pos x="connsiteX1" y="connsiteY1"/>
                  </a:cxn>
                  <a:cxn ang="0">
                    <a:pos x="connsiteX2" y="connsiteY2"/>
                  </a:cxn>
                </a:cxnLst>
                <a:rect l="l" t="t" r="r" b="b"/>
                <a:pathLst>
                  <a:path w="133350" h="606425">
                    <a:moveTo>
                      <a:pt x="133350" y="0"/>
                    </a:moveTo>
                    <a:cubicBezTo>
                      <a:pt x="130175" y="146314"/>
                      <a:pt x="127000" y="292629"/>
                      <a:pt x="104775" y="393700"/>
                    </a:cubicBezTo>
                    <a:cubicBezTo>
                      <a:pt x="82550" y="494771"/>
                      <a:pt x="0" y="606425"/>
                      <a:pt x="0" y="606425"/>
                    </a:cubicBezTo>
                  </a:path>
                </a:pathLst>
              </a:custGeom>
              <a:ln cap="rnd">
                <a:solidFill>
                  <a:srgbClr val="4F6228"/>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75" name="Oval 74"/>
              <p:cNvSpPr/>
              <p:nvPr/>
            </p:nvSpPr>
            <p:spPr>
              <a:xfrm>
                <a:off x="4517013" y="3300090"/>
                <a:ext cx="90945" cy="90945"/>
              </a:xfrm>
              <a:prstGeom prst="ellipse">
                <a:avLst/>
              </a:prstGeom>
              <a:gradFill flip="none" rotWithShape="1">
                <a:gsLst>
                  <a:gs pos="73000">
                    <a:schemeClr val="accent1">
                      <a:shade val="51000"/>
                      <a:satMod val="130000"/>
                    </a:schemeClr>
                  </a:gs>
                  <a:gs pos="59000">
                    <a:schemeClr val="accent1">
                      <a:shade val="93000"/>
                      <a:satMod val="130000"/>
                    </a:schemeClr>
                  </a:gs>
                  <a:gs pos="0">
                    <a:schemeClr val="bg1"/>
                  </a:gs>
                </a:gsLst>
                <a:path path="circle">
                  <a:fillToRect l="50000" t="50000" r="50000" b="50000"/>
                </a:path>
                <a:tileRect/>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76" name="Oval 75"/>
              <p:cNvSpPr/>
              <p:nvPr/>
            </p:nvSpPr>
            <p:spPr>
              <a:xfrm>
                <a:off x="4675909" y="3400521"/>
                <a:ext cx="90945" cy="90945"/>
              </a:xfrm>
              <a:prstGeom prst="ellipse">
                <a:avLst/>
              </a:prstGeom>
              <a:gradFill flip="none" rotWithShape="1">
                <a:gsLst>
                  <a:gs pos="73000">
                    <a:schemeClr val="accent1">
                      <a:shade val="51000"/>
                      <a:satMod val="130000"/>
                    </a:schemeClr>
                  </a:gs>
                  <a:gs pos="59000">
                    <a:schemeClr val="accent1">
                      <a:shade val="93000"/>
                      <a:satMod val="130000"/>
                    </a:schemeClr>
                  </a:gs>
                  <a:gs pos="0">
                    <a:schemeClr val="bg1"/>
                  </a:gs>
                </a:gsLst>
                <a:path path="circle">
                  <a:fillToRect l="50000" t="50000" r="50000" b="50000"/>
                </a:path>
                <a:tileRect/>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77" name="Oval 76"/>
              <p:cNvSpPr/>
              <p:nvPr/>
            </p:nvSpPr>
            <p:spPr>
              <a:xfrm>
                <a:off x="4880534" y="3426505"/>
                <a:ext cx="90945" cy="90945"/>
              </a:xfrm>
              <a:prstGeom prst="ellipse">
                <a:avLst/>
              </a:prstGeom>
              <a:gradFill flip="none" rotWithShape="1">
                <a:gsLst>
                  <a:gs pos="73000">
                    <a:schemeClr val="accent1">
                      <a:shade val="51000"/>
                      <a:satMod val="130000"/>
                    </a:schemeClr>
                  </a:gs>
                  <a:gs pos="59000">
                    <a:schemeClr val="accent1">
                      <a:shade val="93000"/>
                      <a:satMod val="130000"/>
                    </a:schemeClr>
                  </a:gs>
                  <a:gs pos="0">
                    <a:schemeClr val="bg1"/>
                  </a:gs>
                </a:gsLst>
                <a:path path="circle">
                  <a:fillToRect l="50000" t="50000" r="50000" b="50000"/>
                </a:path>
                <a:tileRect/>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78" name="Oval 77"/>
              <p:cNvSpPr/>
              <p:nvPr/>
            </p:nvSpPr>
            <p:spPr>
              <a:xfrm>
                <a:off x="4753861" y="3293332"/>
                <a:ext cx="90945" cy="90945"/>
              </a:xfrm>
              <a:prstGeom prst="ellipse">
                <a:avLst/>
              </a:prstGeom>
              <a:gradFill flip="none" rotWithShape="1">
                <a:gsLst>
                  <a:gs pos="73000">
                    <a:schemeClr val="accent1">
                      <a:shade val="51000"/>
                      <a:satMod val="130000"/>
                    </a:schemeClr>
                  </a:gs>
                  <a:gs pos="59000">
                    <a:schemeClr val="accent1">
                      <a:shade val="93000"/>
                      <a:satMod val="130000"/>
                    </a:schemeClr>
                  </a:gs>
                  <a:gs pos="0">
                    <a:schemeClr val="bg1"/>
                  </a:gs>
                </a:gsLst>
                <a:path path="circle">
                  <a:fillToRect l="50000" t="50000" r="50000" b="50000"/>
                </a:path>
                <a:tileRect/>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79" name="Oval 78"/>
              <p:cNvSpPr/>
              <p:nvPr/>
            </p:nvSpPr>
            <p:spPr>
              <a:xfrm>
                <a:off x="4919510" y="3277091"/>
                <a:ext cx="90945" cy="90945"/>
              </a:xfrm>
              <a:prstGeom prst="ellipse">
                <a:avLst/>
              </a:prstGeom>
              <a:gradFill flip="none" rotWithShape="1">
                <a:gsLst>
                  <a:gs pos="73000">
                    <a:schemeClr val="accent1">
                      <a:shade val="51000"/>
                      <a:satMod val="130000"/>
                    </a:schemeClr>
                  </a:gs>
                  <a:gs pos="59000">
                    <a:schemeClr val="accent1">
                      <a:shade val="93000"/>
                      <a:satMod val="130000"/>
                    </a:schemeClr>
                  </a:gs>
                  <a:gs pos="0">
                    <a:schemeClr val="bg1"/>
                  </a:gs>
                </a:gsLst>
                <a:path path="circle">
                  <a:fillToRect l="50000" t="50000" r="50000" b="50000"/>
                </a:path>
                <a:tileRect/>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grpSp>
            <p:nvGrpSpPr>
              <p:cNvPr id="39989" name="Group 79"/>
              <p:cNvGrpSpPr>
                <a:grpSpLocks/>
              </p:cNvGrpSpPr>
              <p:nvPr/>
            </p:nvGrpSpPr>
            <p:grpSpPr bwMode="auto">
              <a:xfrm>
                <a:off x="4389374" y="1393673"/>
                <a:ext cx="347966" cy="432165"/>
                <a:chOff x="2993711" y="1393673"/>
                <a:chExt cx="347966" cy="432165"/>
              </a:xfrm>
            </p:grpSpPr>
            <p:sp>
              <p:nvSpPr>
                <p:cNvPr id="94" name="Freeform 93"/>
                <p:cNvSpPr/>
                <p:nvPr/>
              </p:nvSpPr>
              <p:spPr>
                <a:xfrm>
                  <a:off x="2993613" y="1393673"/>
                  <a:ext cx="347768" cy="431814"/>
                </a:xfrm>
                <a:custGeom>
                  <a:avLst/>
                  <a:gdLst>
                    <a:gd name="connsiteX0" fmla="*/ 133539 w 360128"/>
                    <a:gd name="connsiteY0" fmla="*/ 88 h 432103"/>
                    <a:gd name="connsiteX1" fmla="*/ 244664 w 360128"/>
                    <a:gd name="connsiteY1" fmla="*/ 123913 h 432103"/>
                    <a:gd name="connsiteX2" fmla="*/ 327214 w 360128"/>
                    <a:gd name="connsiteY2" fmla="*/ 79463 h 432103"/>
                    <a:gd name="connsiteX3" fmla="*/ 285939 w 360128"/>
                    <a:gd name="connsiteY3" fmla="*/ 200113 h 432103"/>
                    <a:gd name="connsiteX4" fmla="*/ 358964 w 360128"/>
                    <a:gd name="connsiteY4" fmla="*/ 276313 h 432103"/>
                    <a:gd name="connsiteX5" fmla="*/ 216089 w 360128"/>
                    <a:gd name="connsiteY5" fmla="*/ 276313 h 432103"/>
                    <a:gd name="connsiteX6" fmla="*/ 133539 w 360128"/>
                    <a:gd name="connsiteY6" fmla="*/ 431888 h 432103"/>
                    <a:gd name="connsiteX7" fmla="*/ 124014 w 360128"/>
                    <a:gd name="connsiteY7" fmla="*/ 238213 h 432103"/>
                    <a:gd name="connsiteX8" fmla="*/ 189 w 360128"/>
                    <a:gd name="connsiteY8" fmla="*/ 215988 h 432103"/>
                    <a:gd name="connsiteX9" fmla="*/ 155764 w 360128"/>
                    <a:gd name="connsiteY9" fmla="*/ 146138 h 432103"/>
                    <a:gd name="connsiteX10" fmla="*/ 133539 w 360128"/>
                    <a:gd name="connsiteY10" fmla="*/ 88 h 432103"/>
                    <a:gd name="connsiteX0" fmla="*/ 133679 w 360268"/>
                    <a:gd name="connsiteY0" fmla="*/ 88 h 432103"/>
                    <a:gd name="connsiteX1" fmla="*/ 244804 w 360268"/>
                    <a:gd name="connsiteY1" fmla="*/ 123913 h 432103"/>
                    <a:gd name="connsiteX2" fmla="*/ 327354 w 360268"/>
                    <a:gd name="connsiteY2" fmla="*/ 79463 h 432103"/>
                    <a:gd name="connsiteX3" fmla="*/ 286079 w 360268"/>
                    <a:gd name="connsiteY3" fmla="*/ 200113 h 432103"/>
                    <a:gd name="connsiteX4" fmla="*/ 359104 w 360268"/>
                    <a:gd name="connsiteY4" fmla="*/ 276313 h 432103"/>
                    <a:gd name="connsiteX5" fmla="*/ 216229 w 360268"/>
                    <a:gd name="connsiteY5" fmla="*/ 276313 h 432103"/>
                    <a:gd name="connsiteX6" fmla="*/ 133679 w 360268"/>
                    <a:gd name="connsiteY6" fmla="*/ 431888 h 432103"/>
                    <a:gd name="connsiteX7" fmla="*/ 124154 w 360268"/>
                    <a:gd name="connsiteY7" fmla="*/ 238213 h 432103"/>
                    <a:gd name="connsiteX8" fmla="*/ 329 w 360268"/>
                    <a:gd name="connsiteY8" fmla="*/ 215988 h 432103"/>
                    <a:gd name="connsiteX9" fmla="*/ 155904 w 360268"/>
                    <a:gd name="connsiteY9" fmla="*/ 146138 h 432103"/>
                    <a:gd name="connsiteX10" fmla="*/ 133679 w 360268"/>
                    <a:gd name="connsiteY10" fmla="*/ 88 h 432103"/>
                    <a:gd name="connsiteX0" fmla="*/ 133664 w 360253"/>
                    <a:gd name="connsiteY0" fmla="*/ 88 h 432103"/>
                    <a:gd name="connsiteX1" fmla="*/ 244789 w 360253"/>
                    <a:gd name="connsiteY1" fmla="*/ 123913 h 432103"/>
                    <a:gd name="connsiteX2" fmla="*/ 327339 w 360253"/>
                    <a:gd name="connsiteY2" fmla="*/ 79463 h 432103"/>
                    <a:gd name="connsiteX3" fmla="*/ 286064 w 360253"/>
                    <a:gd name="connsiteY3" fmla="*/ 200113 h 432103"/>
                    <a:gd name="connsiteX4" fmla="*/ 359089 w 360253"/>
                    <a:gd name="connsiteY4" fmla="*/ 276313 h 432103"/>
                    <a:gd name="connsiteX5" fmla="*/ 216214 w 360253"/>
                    <a:gd name="connsiteY5" fmla="*/ 276313 h 432103"/>
                    <a:gd name="connsiteX6" fmla="*/ 133664 w 360253"/>
                    <a:gd name="connsiteY6" fmla="*/ 431888 h 432103"/>
                    <a:gd name="connsiteX7" fmla="*/ 124139 w 360253"/>
                    <a:gd name="connsiteY7" fmla="*/ 238213 h 432103"/>
                    <a:gd name="connsiteX8" fmla="*/ 314 w 360253"/>
                    <a:gd name="connsiteY8" fmla="*/ 215988 h 432103"/>
                    <a:gd name="connsiteX9" fmla="*/ 155889 w 360253"/>
                    <a:gd name="connsiteY9" fmla="*/ 146138 h 432103"/>
                    <a:gd name="connsiteX10" fmla="*/ 133664 w 360253"/>
                    <a:gd name="connsiteY10" fmla="*/ 88 h 432103"/>
                    <a:gd name="connsiteX0" fmla="*/ 133664 w 347714"/>
                    <a:gd name="connsiteY0" fmla="*/ 88 h 432102"/>
                    <a:gd name="connsiteX1" fmla="*/ 244789 w 347714"/>
                    <a:gd name="connsiteY1" fmla="*/ 123913 h 432102"/>
                    <a:gd name="connsiteX2" fmla="*/ 327339 w 347714"/>
                    <a:gd name="connsiteY2" fmla="*/ 79463 h 432102"/>
                    <a:gd name="connsiteX3" fmla="*/ 286064 w 347714"/>
                    <a:gd name="connsiteY3" fmla="*/ 200113 h 432102"/>
                    <a:gd name="connsiteX4" fmla="*/ 346389 w 347714"/>
                    <a:gd name="connsiteY4" fmla="*/ 279488 h 432102"/>
                    <a:gd name="connsiteX5" fmla="*/ 216214 w 347714"/>
                    <a:gd name="connsiteY5" fmla="*/ 276313 h 432102"/>
                    <a:gd name="connsiteX6" fmla="*/ 133664 w 347714"/>
                    <a:gd name="connsiteY6" fmla="*/ 431888 h 432102"/>
                    <a:gd name="connsiteX7" fmla="*/ 124139 w 347714"/>
                    <a:gd name="connsiteY7" fmla="*/ 238213 h 432102"/>
                    <a:gd name="connsiteX8" fmla="*/ 314 w 347714"/>
                    <a:gd name="connsiteY8" fmla="*/ 215988 h 432102"/>
                    <a:gd name="connsiteX9" fmla="*/ 155889 w 347714"/>
                    <a:gd name="connsiteY9" fmla="*/ 146138 h 432102"/>
                    <a:gd name="connsiteX10" fmla="*/ 133664 w 347714"/>
                    <a:gd name="connsiteY10" fmla="*/ 88 h 432102"/>
                    <a:gd name="connsiteX0" fmla="*/ 133664 w 347966"/>
                    <a:gd name="connsiteY0" fmla="*/ 88 h 432102"/>
                    <a:gd name="connsiteX1" fmla="*/ 244789 w 347966"/>
                    <a:gd name="connsiteY1" fmla="*/ 123913 h 432102"/>
                    <a:gd name="connsiteX2" fmla="*/ 327339 w 347966"/>
                    <a:gd name="connsiteY2" fmla="*/ 79463 h 432102"/>
                    <a:gd name="connsiteX3" fmla="*/ 286064 w 347966"/>
                    <a:gd name="connsiteY3" fmla="*/ 200113 h 432102"/>
                    <a:gd name="connsiteX4" fmla="*/ 346389 w 347966"/>
                    <a:gd name="connsiteY4" fmla="*/ 279488 h 432102"/>
                    <a:gd name="connsiteX5" fmla="*/ 216214 w 347966"/>
                    <a:gd name="connsiteY5" fmla="*/ 276313 h 432102"/>
                    <a:gd name="connsiteX6" fmla="*/ 133664 w 347966"/>
                    <a:gd name="connsiteY6" fmla="*/ 431888 h 432102"/>
                    <a:gd name="connsiteX7" fmla="*/ 124139 w 347966"/>
                    <a:gd name="connsiteY7" fmla="*/ 238213 h 432102"/>
                    <a:gd name="connsiteX8" fmla="*/ 314 w 347966"/>
                    <a:gd name="connsiteY8" fmla="*/ 215988 h 432102"/>
                    <a:gd name="connsiteX9" fmla="*/ 155889 w 347966"/>
                    <a:gd name="connsiteY9" fmla="*/ 146138 h 432102"/>
                    <a:gd name="connsiteX10" fmla="*/ 133664 w 347966"/>
                    <a:gd name="connsiteY10" fmla="*/ 88 h 432102"/>
                    <a:gd name="connsiteX0" fmla="*/ 120964 w 347966"/>
                    <a:gd name="connsiteY0" fmla="*/ 88 h 432102"/>
                    <a:gd name="connsiteX1" fmla="*/ 244789 w 347966"/>
                    <a:gd name="connsiteY1" fmla="*/ 123913 h 432102"/>
                    <a:gd name="connsiteX2" fmla="*/ 327339 w 347966"/>
                    <a:gd name="connsiteY2" fmla="*/ 79463 h 432102"/>
                    <a:gd name="connsiteX3" fmla="*/ 286064 w 347966"/>
                    <a:gd name="connsiteY3" fmla="*/ 200113 h 432102"/>
                    <a:gd name="connsiteX4" fmla="*/ 346389 w 347966"/>
                    <a:gd name="connsiteY4" fmla="*/ 279488 h 432102"/>
                    <a:gd name="connsiteX5" fmla="*/ 216214 w 347966"/>
                    <a:gd name="connsiteY5" fmla="*/ 276313 h 432102"/>
                    <a:gd name="connsiteX6" fmla="*/ 133664 w 347966"/>
                    <a:gd name="connsiteY6" fmla="*/ 431888 h 432102"/>
                    <a:gd name="connsiteX7" fmla="*/ 124139 w 347966"/>
                    <a:gd name="connsiteY7" fmla="*/ 238213 h 432102"/>
                    <a:gd name="connsiteX8" fmla="*/ 314 w 347966"/>
                    <a:gd name="connsiteY8" fmla="*/ 215988 h 432102"/>
                    <a:gd name="connsiteX9" fmla="*/ 155889 w 347966"/>
                    <a:gd name="connsiteY9" fmla="*/ 146138 h 432102"/>
                    <a:gd name="connsiteX10" fmla="*/ 120964 w 347966"/>
                    <a:gd name="connsiteY10" fmla="*/ 88 h 432102"/>
                    <a:gd name="connsiteX0" fmla="*/ 120964 w 347966"/>
                    <a:gd name="connsiteY0" fmla="*/ 151 h 432165"/>
                    <a:gd name="connsiteX1" fmla="*/ 232089 w 347966"/>
                    <a:gd name="connsiteY1" fmla="*/ 117626 h 432165"/>
                    <a:gd name="connsiteX2" fmla="*/ 327339 w 347966"/>
                    <a:gd name="connsiteY2" fmla="*/ 79526 h 432165"/>
                    <a:gd name="connsiteX3" fmla="*/ 286064 w 347966"/>
                    <a:gd name="connsiteY3" fmla="*/ 200176 h 432165"/>
                    <a:gd name="connsiteX4" fmla="*/ 346389 w 347966"/>
                    <a:gd name="connsiteY4" fmla="*/ 279551 h 432165"/>
                    <a:gd name="connsiteX5" fmla="*/ 216214 w 347966"/>
                    <a:gd name="connsiteY5" fmla="*/ 276376 h 432165"/>
                    <a:gd name="connsiteX6" fmla="*/ 133664 w 347966"/>
                    <a:gd name="connsiteY6" fmla="*/ 431951 h 432165"/>
                    <a:gd name="connsiteX7" fmla="*/ 124139 w 347966"/>
                    <a:gd name="connsiteY7" fmla="*/ 238276 h 432165"/>
                    <a:gd name="connsiteX8" fmla="*/ 314 w 347966"/>
                    <a:gd name="connsiteY8" fmla="*/ 216051 h 432165"/>
                    <a:gd name="connsiteX9" fmla="*/ 155889 w 347966"/>
                    <a:gd name="connsiteY9" fmla="*/ 146201 h 432165"/>
                    <a:gd name="connsiteX10" fmla="*/ 120964 w 347966"/>
                    <a:gd name="connsiteY10" fmla="*/ 151 h 432165"/>
                    <a:gd name="connsiteX0" fmla="*/ 120964 w 347966"/>
                    <a:gd name="connsiteY0" fmla="*/ 151 h 432165"/>
                    <a:gd name="connsiteX1" fmla="*/ 232089 w 347966"/>
                    <a:gd name="connsiteY1" fmla="*/ 117626 h 432165"/>
                    <a:gd name="connsiteX2" fmla="*/ 327339 w 347966"/>
                    <a:gd name="connsiteY2" fmla="*/ 79526 h 432165"/>
                    <a:gd name="connsiteX3" fmla="*/ 286064 w 347966"/>
                    <a:gd name="connsiteY3" fmla="*/ 200176 h 432165"/>
                    <a:gd name="connsiteX4" fmla="*/ 346389 w 347966"/>
                    <a:gd name="connsiteY4" fmla="*/ 279551 h 432165"/>
                    <a:gd name="connsiteX5" fmla="*/ 216214 w 347966"/>
                    <a:gd name="connsiteY5" fmla="*/ 276376 h 432165"/>
                    <a:gd name="connsiteX6" fmla="*/ 133664 w 347966"/>
                    <a:gd name="connsiteY6" fmla="*/ 431951 h 432165"/>
                    <a:gd name="connsiteX7" fmla="*/ 124139 w 347966"/>
                    <a:gd name="connsiteY7" fmla="*/ 238276 h 432165"/>
                    <a:gd name="connsiteX8" fmla="*/ 314 w 347966"/>
                    <a:gd name="connsiteY8" fmla="*/ 216051 h 432165"/>
                    <a:gd name="connsiteX9" fmla="*/ 155889 w 347966"/>
                    <a:gd name="connsiteY9" fmla="*/ 146201 h 432165"/>
                    <a:gd name="connsiteX10" fmla="*/ 120964 w 347966"/>
                    <a:gd name="connsiteY10" fmla="*/ 151 h 43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966" h="432165">
                      <a:moveTo>
                        <a:pt x="120964" y="151"/>
                      </a:moveTo>
                      <a:cubicBezTo>
                        <a:pt x="133664" y="-4612"/>
                        <a:pt x="169118" y="104397"/>
                        <a:pt x="232089" y="117626"/>
                      </a:cubicBezTo>
                      <a:cubicBezTo>
                        <a:pt x="295060" y="130855"/>
                        <a:pt x="318343" y="65768"/>
                        <a:pt x="327339" y="79526"/>
                      </a:cubicBezTo>
                      <a:cubicBezTo>
                        <a:pt x="336335" y="93284"/>
                        <a:pt x="270189" y="144614"/>
                        <a:pt x="286064" y="200176"/>
                      </a:cubicBezTo>
                      <a:cubicBezTo>
                        <a:pt x="301939" y="255738"/>
                        <a:pt x="358031" y="266851"/>
                        <a:pt x="346389" y="279551"/>
                      </a:cubicBezTo>
                      <a:cubicBezTo>
                        <a:pt x="334747" y="292251"/>
                        <a:pt x="251668" y="250976"/>
                        <a:pt x="216214" y="276376"/>
                      </a:cubicBezTo>
                      <a:cubicBezTo>
                        <a:pt x="180760" y="301776"/>
                        <a:pt x="149010" y="438301"/>
                        <a:pt x="133664" y="431951"/>
                      </a:cubicBezTo>
                      <a:cubicBezTo>
                        <a:pt x="118318" y="425601"/>
                        <a:pt x="190814" y="286959"/>
                        <a:pt x="124139" y="238276"/>
                      </a:cubicBezTo>
                      <a:cubicBezTo>
                        <a:pt x="57464" y="189593"/>
                        <a:pt x="-4978" y="231397"/>
                        <a:pt x="314" y="216051"/>
                      </a:cubicBezTo>
                      <a:cubicBezTo>
                        <a:pt x="5606" y="200705"/>
                        <a:pt x="135781" y="182184"/>
                        <a:pt x="155889" y="146201"/>
                      </a:cubicBezTo>
                      <a:cubicBezTo>
                        <a:pt x="175997" y="110218"/>
                        <a:pt x="108264" y="4914"/>
                        <a:pt x="120964" y="151"/>
                      </a:cubicBezTo>
                      <a:close/>
                    </a:path>
                  </a:pathLst>
                </a:custGeom>
                <a:solidFill>
                  <a:schemeClr val="accent3">
                    <a:lumMod val="60000"/>
                    <a:lumOff val="40000"/>
                  </a:schemeClr>
                </a:solidFill>
                <a:ln w="19050" cmpd="sng">
                  <a:solidFill>
                    <a:srgbClr val="4F622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95" name="Oval 94"/>
                <p:cNvSpPr/>
                <p:nvPr/>
              </p:nvSpPr>
              <p:spPr>
                <a:xfrm>
                  <a:off x="3167698" y="1550257"/>
                  <a:ext cx="90945" cy="90945"/>
                </a:xfrm>
                <a:prstGeom prst="ellipse">
                  <a:avLst/>
                </a:prstGeom>
                <a:gradFill flip="none" rotWithShape="1">
                  <a:gsLst>
                    <a:gs pos="73000">
                      <a:schemeClr val="accent3">
                        <a:lumMod val="50000"/>
                      </a:schemeClr>
                    </a:gs>
                    <a:gs pos="59000">
                      <a:schemeClr val="accent3">
                        <a:lumMod val="75000"/>
                      </a:schemeClr>
                    </a:gs>
                    <a:gs pos="0">
                      <a:schemeClr val="bg1"/>
                    </a:gs>
                  </a:gsLst>
                  <a:path path="circle">
                    <a:fillToRect l="50000" t="50000" r="50000" b="50000"/>
                  </a:path>
                  <a:tileRect/>
                </a:gradFill>
                <a:ln>
                  <a:solidFill>
                    <a:srgbClr val="4F622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grpSp>
          <p:grpSp>
            <p:nvGrpSpPr>
              <p:cNvPr id="39990" name="Group 80"/>
              <p:cNvGrpSpPr>
                <a:grpSpLocks/>
              </p:cNvGrpSpPr>
              <p:nvPr/>
            </p:nvGrpSpPr>
            <p:grpSpPr bwMode="auto">
              <a:xfrm>
                <a:off x="5046599" y="1380973"/>
                <a:ext cx="347966" cy="432165"/>
                <a:chOff x="2993711" y="1393673"/>
                <a:chExt cx="347966" cy="432165"/>
              </a:xfrm>
            </p:grpSpPr>
            <p:sp>
              <p:nvSpPr>
                <p:cNvPr id="92" name="Freeform 91"/>
                <p:cNvSpPr/>
                <p:nvPr/>
              </p:nvSpPr>
              <p:spPr>
                <a:xfrm>
                  <a:off x="2993812" y="1393673"/>
                  <a:ext cx="347768" cy="431814"/>
                </a:xfrm>
                <a:custGeom>
                  <a:avLst/>
                  <a:gdLst>
                    <a:gd name="connsiteX0" fmla="*/ 133539 w 360128"/>
                    <a:gd name="connsiteY0" fmla="*/ 88 h 432103"/>
                    <a:gd name="connsiteX1" fmla="*/ 244664 w 360128"/>
                    <a:gd name="connsiteY1" fmla="*/ 123913 h 432103"/>
                    <a:gd name="connsiteX2" fmla="*/ 327214 w 360128"/>
                    <a:gd name="connsiteY2" fmla="*/ 79463 h 432103"/>
                    <a:gd name="connsiteX3" fmla="*/ 285939 w 360128"/>
                    <a:gd name="connsiteY3" fmla="*/ 200113 h 432103"/>
                    <a:gd name="connsiteX4" fmla="*/ 358964 w 360128"/>
                    <a:gd name="connsiteY4" fmla="*/ 276313 h 432103"/>
                    <a:gd name="connsiteX5" fmla="*/ 216089 w 360128"/>
                    <a:gd name="connsiteY5" fmla="*/ 276313 h 432103"/>
                    <a:gd name="connsiteX6" fmla="*/ 133539 w 360128"/>
                    <a:gd name="connsiteY6" fmla="*/ 431888 h 432103"/>
                    <a:gd name="connsiteX7" fmla="*/ 124014 w 360128"/>
                    <a:gd name="connsiteY7" fmla="*/ 238213 h 432103"/>
                    <a:gd name="connsiteX8" fmla="*/ 189 w 360128"/>
                    <a:gd name="connsiteY8" fmla="*/ 215988 h 432103"/>
                    <a:gd name="connsiteX9" fmla="*/ 155764 w 360128"/>
                    <a:gd name="connsiteY9" fmla="*/ 146138 h 432103"/>
                    <a:gd name="connsiteX10" fmla="*/ 133539 w 360128"/>
                    <a:gd name="connsiteY10" fmla="*/ 88 h 432103"/>
                    <a:gd name="connsiteX0" fmla="*/ 133679 w 360268"/>
                    <a:gd name="connsiteY0" fmla="*/ 88 h 432103"/>
                    <a:gd name="connsiteX1" fmla="*/ 244804 w 360268"/>
                    <a:gd name="connsiteY1" fmla="*/ 123913 h 432103"/>
                    <a:gd name="connsiteX2" fmla="*/ 327354 w 360268"/>
                    <a:gd name="connsiteY2" fmla="*/ 79463 h 432103"/>
                    <a:gd name="connsiteX3" fmla="*/ 286079 w 360268"/>
                    <a:gd name="connsiteY3" fmla="*/ 200113 h 432103"/>
                    <a:gd name="connsiteX4" fmla="*/ 359104 w 360268"/>
                    <a:gd name="connsiteY4" fmla="*/ 276313 h 432103"/>
                    <a:gd name="connsiteX5" fmla="*/ 216229 w 360268"/>
                    <a:gd name="connsiteY5" fmla="*/ 276313 h 432103"/>
                    <a:gd name="connsiteX6" fmla="*/ 133679 w 360268"/>
                    <a:gd name="connsiteY6" fmla="*/ 431888 h 432103"/>
                    <a:gd name="connsiteX7" fmla="*/ 124154 w 360268"/>
                    <a:gd name="connsiteY7" fmla="*/ 238213 h 432103"/>
                    <a:gd name="connsiteX8" fmla="*/ 329 w 360268"/>
                    <a:gd name="connsiteY8" fmla="*/ 215988 h 432103"/>
                    <a:gd name="connsiteX9" fmla="*/ 155904 w 360268"/>
                    <a:gd name="connsiteY9" fmla="*/ 146138 h 432103"/>
                    <a:gd name="connsiteX10" fmla="*/ 133679 w 360268"/>
                    <a:gd name="connsiteY10" fmla="*/ 88 h 432103"/>
                    <a:gd name="connsiteX0" fmla="*/ 133664 w 360253"/>
                    <a:gd name="connsiteY0" fmla="*/ 88 h 432103"/>
                    <a:gd name="connsiteX1" fmla="*/ 244789 w 360253"/>
                    <a:gd name="connsiteY1" fmla="*/ 123913 h 432103"/>
                    <a:gd name="connsiteX2" fmla="*/ 327339 w 360253"/>
                    <a:gd name="connsiteY2" fmla="*/ 79463 h 432103"/>
                    <a:gd name="connsiteX3" fmla="*/ 286064 w 360253"/>
                    <a:gd name="connsiteY3" fmla="*/ 200113 h 432103"/>
                    <a:gd name="connsiteX4" fmla="*/ 359089 w 360253"/>
                    <a:gd name="connsiteY4" fmla="*/ 276313 h 432103"/>
                    <a:gd name="connsiteX5" fmla="*/ 216214 w 360253"/>
                    <a:gd name="connsiteY5" fmla="*/ 276313 h 432103"/>
                    <a:gd name="connsiteX6" fmla="*/ 133664 w 360253"/>
                    <a:gd name="connsiteY6" fmla="*/ 431888 h 432103"/>
                    <a:gd name="connsiteX7" fmla="*/ 124139 w 360253"/>
                    <a:gd name="connsiteY7" fmla="*/ 238213 h 432103"/>
                    <a:gd name="connsiteX8" fmla="*/ 314 w 360253"/>
                    <a:gd name="connsiteY8" fmla="*/ 215988 h 432103"/>
                    <a:gd name="connsiteX9" fmla="*/ 155889 w 360253"/>
                    <a:gd name="connsiteY9" fmla="*/ 146138 h 432103"/>
                    <a:gd name="connsiteX10" fmla="*/ 133664 w 360253"/>
                    <a:gd name="connsiteY10" fmla="*/ 88 h 432103"/>
                    <a:gd name="connsiteX0" fmla="*/ 133664 w 347714"/>
                    <a:gd name="connsiteY0" fmla="*/ 88 h 432102"/>
                    <a:gd name="connsiteX1" fmla="*/ 244789 w 347714"/>
                    <a:gd name="connsiteY1" fmla="*/ 123913 h 432102"/>
                    <a:gd name="connsiteX2" fmla="*/ 327339 w 347714"/>
                    <a:gd name="connsiteY2" fmla="*/ 79463 h 432102"/>
                    <a:gd name="connsiteX3" fmla="*/ 286064 w 347714"/>
                    <a:gd name="connsiteY3" fmla="*/ 200113 h 432102"/>
                    <a:gd name="connsiteX4" fmla="*/ 346389 w 347714"/>
                    <a:gd name="connsiteY4" fmla="*/ 279488 h 432102"/>
                    <a:gd name="connsiteX5" fmla="*/ 216214 w 347714"/>
                    <a:gd name="connsiteY5" fmla="*/ 276313 h 432102"/>
                    <a:gd name="connsiteX6" fmla="*/ 133664 w 347714"/>
                    <a:gd name="connsiteY6" fmla="*/ 431888 h 432102"/>
                    <a:gd name="connsiteX7" fmla="*/ 124139 w 347714"/>
                    <a:gd name="connsiteY7" fmla="*/ 238213 h 432102"/>
                    <a:gd name="connsiteX8" fmla="*/ 314 w 347714"/>
                    <a:gd name="connsiteY8" fmla="*/ 215988 h 432102"/>
                    <a:gd name="connsiteX9" fmla="*/ 155889 w 347714"/>
                    <a:gd name="connsiteY9" fmla="*/ 146138 h 432102"/>
                    <a:gd name="connsiteX10" fmla="*/ 133664 w 347714"/>
                    <a:gd name="connsiteY10" fmla="*/ 88 h 432102"/>
                    <a:gd name="connsiteX0" fmla="*/ 133664 w 347966"/>
                    <a:gd name="connsiteY0" fmla="*/ 88 h 432102"/>
                    <a:gd name="connsiteX1" fmla="*/ 244789 w 347966"/>
                    <a:gd name="connsiteY1" fmla="*/ 123913 h 432102"/>
                    <a:gd name="connsiteX2" fmla="*/ 327339 w 347966"/>
                    <a:gd name="connsiteY2" fmla="*/ 79463 h 432102"/>
                    <a:gd name="connsiteX3" fmla="*/ 286064 w 347966"/>
                    <a:gd name="connsiteY3" fmla="*/ 200113 h 432102"/>
                    <a:gd name="connsiteX4" fmla="*/ 346389 w 347966"/>
                    <a:gd name="connsiteY4" fmla="*/ 279488 h 432102"/>
                    <a:gd name="connsiteX5" fmla="*/ 216214 w 347966"/>
                    <a:gd name="connsiteY5" fmla="*/ 276313 h 432102"/>
                    <a:gd name="connsiteX6" fmla="*/ 133664 w 347966"/>
                    <a:gd name="connsiteY6" fmla="*/ 431888 h 432102"/>
                    <a:gd name="connsiteX7" fmla="*/ 124139 w 347966"/>
                    <a:gd name="connsiteY7" fmla="*/ 238213 h 432102"/>
                    <a:gd name="connsiteX8" fmla="*/ 314 w 347966"/>
                    <a:gd name="connsiteY8" fmla="*/ 215988 h 432102"/>
                    <a:gd name="connsiteX9" fmla="*/ 155889 w 347966"/>
                    <a:gd name="connsiteY9" fmla="*/ 146138 h 432102"/>
                    <a:gd name="connsiteX10" fmla="*/ 133664 w 347966"/>
                    <a:gd name="connsiteY10" fmla="*/ 88 h 432102"/>
                    <a:gd name="connsiteX0" fmla="*/ 120964 w 347966"/>
                    <a:gd name="connsiteY0" fmla="*/ 88 h 432102"/>
                    <a:gd name="connsiteX1" fmla="*/ 244789 w 347966"/>
                    <a:gd name="connsiteY1" fmla="*/ 123913 h 432102"/>
                    <a:gd name="connsiteX2" fmla="*/ 327339 w 347966"/>
                    <a:gd name="connsiteY2" fmla="*/ 79463 h 432102"/>
                    <a:gd name="connsiteX3" fmla="*/ 286064 w 347966"/>
                    <a:gd name="connsiteY3" fmla="*/ 200113 h 432102"/>
                    <a:gd name="connsiteX4" fmla="*/ 346389 w 347966"/>
                    <a:gd name="connsiteY4" fmla="*/ 279488 h 432102"/>
                    <a:gd name="connsiteX5" fmla="*/ 216214 w 347966"/>
                    <a:gd name="connsiteY5" fmla="*/ 276313 h 432102"/>
                    <a:gd name="connsiteX6" fmla="*/ 133664 w 347966"/>
                    <a:gd name="connsiteY6" fmla="*/ 431888 h 432102"/>
                    <a:gd name="connsiteX7" fmla="*/ 124139 w 347966"/>
                    <a:gd name="connsiteY7" fmla="*/ 238213 h 432102"/>
                    <a:gd name="connsiteX8" fmla="*/ 314 w 347966"/>
                    <a:gd name="connsiteY8" fmla="*/ 215988 h 432102"/>
                    <a:gd name="connsiteX9" fmla="*/ 155889 w 347966"/>
                    <a:gd name="connsiteY9" fmla="*/ 146138 h 432102"/>
                    <a:gd name="connsiteX10" fmla="*/ 120964 w 347966"/>
                    <a:gd name="connsiteY10" fmla="*/ 88 h 432102"/>
                    <a:gd name="connsiteX0" fmla="*/ 120964 w 347966"/>
                    <a:gd name="connsiteY0" fmla="*/ 151 h 432165"/>
                    <a:gd name="connsiteX1" fmla="*/ 232089 w 347966"/>
                    <a:gd name="connsiteY1" fmla="*/ 117626 h 432165"/>
                    <a:gd name="connsiteX2" fmla="*/ 327339 w 347966"/>
                    <a:gd name="connsiteY2" fmla="*/ 79526 h 432165"/>
                    <a:gd name="connsiteX3" fmla="*/ 286064 w 347966"/>
                    <a:gd name="connsiteY3" fmla="*/ 200176 h 432165"/>
                    <a:gd name="connsiteX4" fmla="*/ 346389 w 347966"/>
                    <a:gd name="connsiteY4" fmla="*/ 279551 h 432165"/>
                    <a:gd name="connsiteX5" fmla="*/ 216214 w 347966"/>
                    <a:gd name="connsiteY5" fmla="*/ 276376 h 432165"/>
                    <a:gd name="connsiteX6" fmla="*/ 133664 w 347966"/>
                    <a:gd name="connsiteY6" fmla="*/ 431951 h 432165"/>
                    <a:gd name="connsiteX7" fmla="*/ 124139 w 347966"/>
                    <a:gd name="connsiteY7" fmla="*/ 238276 h 432165"/>
                    <a:gd name="connsiteX8" fmla="*/ 314 w 347966"/>
                    <a:gd name="connsiteY8" fmla="*/ 216051 h 432165"/>
                    <a:gd name="connsiteX9" fmla="*/ 155889 w 347966"/>
                    <a:gd name="connsiteY9" fmla="*/ 146201 h 432165"/>
                    <a:gd name="connsiteX10" fmla="*/ 120964 w 347966"/>
                    <a:gd name="connsiteY10" fmla="*/ 151 h 432165"/>
                    <a:gd name="connsiteX0" fmla="*/ 120964 w 347966"/>
                    <a:gd name="connsiteY0" fmla="*/ 151 h 432165"/>
                    <a:gd name="connsiteX1" fmla="*/ 232089 w 347966"/>
                    <a:gd name="connsiteY1" fmla="*/ 117626 h 432165"/>
                    <a:gd name="connsiteX2" fmla="*/ 327339 w 347966"/>
                    <a:gd name="connsiteY2" fmla="*/ 79526 h 432165"/>
                    <a:gd name="connsiteX3" fmla="*/ 286064 w 347966"/>
                    <a:gd name="connsiteY3" fmla="*/ 200176 h 432165"/>
                    <a:gd name="connsiteX4" fmla="*/ 346389 w 347966"/>
                    <a:gd name="connsiteY4" fmla="*/ 279551 h 432165"/>
                    <a:gd name="connsiteX5" fmla="*/ 216214 w 347966"/>
                    <a:gd name="connsiteY5" fmla="*/ 276376 h 432165"/>
                    <a:gd name="connsiteX6" fmla="*/ 133664 w 347966"/>
                    <a:gd name="connsiteY6" fmla="*/ 431951 h 432165"/>
                    <a:gd name="connsiteX7" fmla="*/ 124139 w 347966"/>
                    <a:gd name="connsiteY7" fmla="*/ 238276 h 432165"/>
                    <a:gd name="connsiteX8" fmla="*/ 314 w 347966"/>
                    <a:gd name="connsiteY8" fmla="*/ 216051 h 432165"/>
                    <a:gd name="connsiteX9" fmla="*/ 155889 w 347966"/>
                    <a:gd name="connsiteY9" fmla="*/ 146201 h 432165"/>
                    <a:gd name="connsiteX10" fmla="*/ 120964 w 347966"/>
                    <a:gd name="connsiteY10" fmla="*/ 151 h 43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966" h="432165">
                      <a:moveTo>
                        <a:pt x="120964" y="151"/>
                      </a:moveTo>
                      <a:cubicBezTo>
                        <a:pt x="133664" y="-4612"/>
                        <a:pt x="169118" y="104397"/>
                        <a:pt x="232089" y="117626"/>
                      </a:cubicBezTo>
                      <a:cubicBezTo>
                        <a:pt x="295060" y="130855"/>
                        <a:pt x="318343" y="65768"/>
                        <a:pt x="327339" y="79526"/>
                      </a:cubicBezTo>
                      <a:cubicBezTo>
                        <a:pt x="336335" y="93284"/>
                        <a:pt x="270189" y="144614"/>
                        <a:pt x="286064" y="200176"/>
                      </a:cubicBezTo>
                      <a:cubicBezTo>
                        <a:pt x="301939" y="255738"/>
                        <a:pt x="358031" y="266851"/>
                        <a:pt x="346389" y="279551"/>
                      </a:cubicBezTo>
                      <a:cubicBezTo>
                        <a:pt x="334747" y="292251"/>
                        <a:pt x="251668" y="250976"/>
                        <a:pt x="216214" y="276376"/>
                      </a:cubicBezTo>
                      <a:cubicBezTo>
                        <a:pt x="180760" y="301776"/>
                        <a:pt x="149010" y="438301"/>
                        <a:pt x="133664" y="431951"/>
                      </a:cubicBezTo>
                      <a:cubicBezTo>
                        <a:pt x="118318" y="425601"/>
                        <a:pt x="190814" y="286959"/>
                        <a:pt x="124139" y="238276"/>
                      </a:cubicBezTo>
                      <a:cubicBezTo>
                        <a:pt x="57464" y="189593"/>
                        <a:pt x="-4978" y="231397"/>
                        <a:pt x="314" y="216051"/>
                      </a:cubicBezTo>
                      <a:cubicBezTo>
                        <a:pt x="5606" y="200705"/>
                        <a:pt x="135781" y="182184"/>
                        <a:pt x="155889" y="146201"/>
                      </a:cubicBezTo>
                      <a:cubicBezTo>
                        <a:pt x="175997" y="110218"/>
                        <a:pt x="108264" y="4914"/>
                        <a:pt x="120964" y="151"/>
                      </a:cubicBezTo>
                      <a:close/>
                    </a:path>
                  </a:pathLst>
                </a:custGeom>
                <a:solidFill>
                  <a:schemeClr val="accent3">
                    <a:lumMod val="60000"/>
                    <a:lumOff val="40000"/>
                  </a:schemeClr>
                </a:solidFill>
                <a:ln w="19050" cmpd="sng">
                  <a:solidFill>
                    <a:srgbClr val="4F622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93" name="Oval 92"/>
                <p:cNvSpPr/>
                <p:nvPr/>
              </p:nvSpPr>
              <p:spPr>
                <a:xfrm>
                  <a:off x="3167698" y="1550257"/>
                  <a:ext cx="90945" cy="90945"/>
                </a:xfrm>
                <a:prstGeom prst="ellipse">
                  <a:avLst/>
                </a:prstGeom>
                <a:gradFill flip="none" rotWithShape="1">
                  <a:gsLst>
                    <a:gs pos="73000">
                      <a:schemeClr val="accent3">
                        <a:lumMod val="50000"/>
                      </a:schemeClr>
                    </a:gs>
                    <a:gs pos="59000">
                      <a:schemeClr val="accent3">
                        <a:lumMod val="75000"/>
                      </a:schemeClr>
                    </a:gs>
                    <a:gs pos="0">
                      <a:schemeClr val="bg1"/>
                    </a:gs>
                  </a:gsLst>
                  <a:path path="circle">
                    <a:fillToRect l="50000" t="50000" r="50000" b="50000"/>
                  </a:path>
                  <a:tileRect/>
                </a:gradFill>
                <a:ln>
                  <a:solidFill>
                    <a:srgbClr val="4F622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grpSp>
          <p:grpSp>
            <p:nvGrpSpPr>
              <p:cNvPr id="39991" name="Group 81"/>
              <p:cNvGrpSpPr>
                <a:grpSpLocks/>
              </p:cNvGrpSpPr>
              <p:nvPr/>
            </p:nvGrpSpPr>
            <p:grpSpPr bwMode="auto">
              <a:xfrm>
                <a:off x="4681474" y="1679423"/>
                <a:ext cx="347966" cy="432165"/>
                <a:chOff x="2993711" y="1393673"/>
                <a:chExt cx="347966" cy="432165"/>
              </a:xfrm>
            </p:grpSpPr>
            <p:sp>
              <p:nvSpPr>
                <p:cNvPr id="90" name="Freeform 89"/>
                <p:cNvSpPr/>
                <p:nvPr/>
              </p:nvSpPr>
              <p:spPr>
                <a:xfrm>
                  <a:off x="2993701" y="1393683"/>
                  <a:ext cx="347768" cy="431814"/>
                </a:xfrm>
                <a:custGeom>
                  <a:avLst/>
                  <a:gdLst>
                    <a:gd name="connsiteX0" fmla="*/ 133539 w 360128"/>
                    <a:gd name="connsiteY0" fmla="*/ 88 h 432103"/>
                    <a:gd name="connsiteX1" fmla="*/ 244664 w 360128"/>
                    <a:gd name="connsiteY1" fmla="*/ 123913 h 432103"/>
                    <a:gd name="connsiteX2" fmla="*/ 327214 w 360128"/>
                    <a:gd name="connsiteY2" fmla="*/ 79463 h 432103"/>
                    <a:gd name="connsiteX3" fmla="*/ 285939 w 360128"/>
                    <a:gd name="connsiteY3" fmla="*/ 200113 h 432103"/>
                    <a:gd name="connsiteX4" fmla="*/ 358964 w 360128"/>
                    <a:gd name="connsiteY4" fmla="*/ 276313 h 432103"/>
                    <a:gd name="connsiteX5" fmla="*/ 216089 w 360128"/>
                    <a:gd name="connsiteY5" fmla="*/ 276313 h 432103"/>
                    <a:gd name="connsiteX6" fmla="*/ 133539 w 360128"/>
                    <a:gd name="connsiteY6" fmla="*/ 431888 h 432103"/>
                    <a:gd name="connsiteX7" fmla="*/ 124014 w 360128"/>
                    <a:gd name="connsiteY7" fmla="*/ 238213 h 432103"/>
                    <a:gd name="connsiteX8" fmla="*/ 189 w 360128"/>
                    <a:gd name="connsiteY8" fmla="*/ 215988 h 432103"/>
                    <a:gd name="connsiteX9" fmla="*/ 155764 w 360128"/>
                    <a:gd name="connsiteY9" fmla="*/ 146138 h 432103"/>
                    <a:gd name="connsiteX10" fmla="*/ 133539 w 360128"/>
                    <a:gd name="connsiteY10" fmla="*/ 88 h 432103"/>
                    <a:gd name="connsiteX0" fmla="*/ 133679 w 360268"/>
                    <a:gd name="connsiteY0" fmla="*/ 88 h 432103"/>
                    <a:gd name="connsiteX1" fmla="*/ 244804 w 360268"/>
                    <a:gd name="connsiteY1" fmla="*/ 123913 h 432103"/>
                    <a:gd name="connsiteX2" fmla="*/ 327354 w 360268"/>
                    <a:gd name="connsiteY2" fmla="*/ 79463 h 432103"/>
                    <a:gd name="connsiteX3" fmla="*/ 286079 w 360268"/>
                    <a:gd name="connsiteY3" fmla="*/ 200113 h 432103"/>
                    <a:gd name="connsiteX4" fmla="*/ 359104 w 360268"/>
                    <a:gd name="connsiteY4" fmla="*/ 276313 h 432103"/>
                    <a:gd name="connsiteX5" fmla="*/ 216229 w 360268"/>
                    <a:gd name="connsiteY5" fmla="*/ 276313 h 432103"/>
                    <a:gd name="connsiteX6" fmla="*/ 133679 w 360268"/>
                    <a:gd name="connsiteY6" fmla="*/ 431888 h 432103"/>
                    <a:gd name="connsiteX7" fmla="*/ 124154 w 360268"/>
                    <a:gd name="connsiteY7" fmla="*/ 238213 h 432103"/>
                    <a:gd name="connsiteX8" fmla="*/ 329 w 360268"/>
                    <a:gd name="connsiteY8" fmla="*/ 215988 h 432103"/>
                    <a:gd name="connsiteX9" fmla="*/ 155904 w 360268"/>
                    <a:gd name="connsiteY9" fmla="*/ 146138 h 432103"/>
                    <a:gd name="connsiteX10" fmla="*/ 133679 w 360268"/>
                    <a:gd name="connsiteY10" fmla="*/ 88 h 432103"/>
                    <a:gd name="connsiteX0" fmla="*/ 133664 w 360253"/>
                    <a:gd name="connsiteY0" fmla="*/ 88 h 432103"/>
                    <a:gd name="connsiteX1" fmla="*/ 244789 w 360253"/>
                    <a:gd name="connsiteY1" fmla="*/ 123913 h 432103"/>
                    <a:gd name="connsiteX2" fmla="*/ 327339 w 360253"/>
                    <a:gd name="connsiteY2" fmla="*/ 79463 h 432103"/>
                    <a:gd name="connsiteX3" fmla="*/ 286064 w 360253"/>
                    <a:gd name="connsiteY3" fmla="*/ 200113 h 432103"/>
                    <a:gd name="connsiteX4" fmla="*/ 359089 w 360253"/>
                    <a:gd name="connsiteY4" fmla="*/ 276313 h 432103"/>
                    <a:gd name="connsiteX5" fmla="*/ 216214 w 360253"/>
                    <a:gd name="connsiteY5" fmla="*/ 276313 h 432103"/>
                    <a:gd name="connsiteX6" fmla="*/ 133664 w 360253"/>
                    <a:gd name="connsiteY6" fmla="*/ 431888 h 432103"/>
                    <a:gd name="connsiteX7" fmla="*/ 124139 w 360253"/>
                    <a:gd name="connsiteY7" fmla="*/ 238213 h 432103"/>
                    <a:gd name="connsiteX8" fmla="*/ 314 w 360253"/>
                    <a:gd name="connsiteY8" fmla="*/ 215988 h 432103"/>
                    <a:gd name="connsiteX9" fmla="*/ 155889 w 360253"/>
                    <a:gd name="connsiteY9" fmla="*/ 146138 h 432103"/>
                    <a:gd name="connsiteX10" fmla="*/ 133664 w 360253"/>
                    <a:gd name="connsiteY10" fmla="*/ 88 h 432103"/>
                    <a:gd name="connsiteX0" fmla="*/ 133664 w 347714"/>
                    <a:gd name="connsiteY0" fmla="*/ 88 h 432102"/>
                    <a:gd name="connsiteX1" fmla="*/ 244789 w 347714"/>
                    <a:gd name="connsiteY1" fmla="*/ 123913 h 432102"/>
                    <a:gd name="connsiteX2" fmla="*/ 327339 w 347714"/>
                    <a:gd name="connsiteY2" fmla="*/ 79463 h 432102"/>
                    <a:gd name="connsiteX3" fmla="*/ 286064 w 347714"/>
                    <a:gd name="connsiteY3" fmla="*/ 200113 h 432102"/>
                    <a:gd name="connsiteX4" fmla="*/ 346389 w 347714"/>
                    <a:gd name="connsiteY4" fmla="*/ 279488 h 432102"/>
                    <a:gd name="connsiteX5" fmla="*/ 216214 w 347714"/>
                    <a:gd name="connsiteY5" fmla="*/ 276313 h 432102"/>
                    <a:gd name="connsiteX6" fmla="*/ 133664 w 347714"/>
                    <a:gd name="connsiteY6" fmla="*/ 431888 h 432102"/>
                    <a:gd name="connsiteX7" fmla="*/ 124139 w 347714"/>
                    <a:gd name="connsiteY7" fmla="*/ 238213 h 432102"/>
                    <a:gd name="connsiteX8" fmla="*/ 314 w 347714"/>
                    <a:gd name="connsiteY8" fmla="*/ 215988 h 432102"/>
                    <a:gd name="connsiteX9" fmla="*/ 155889 w 347714"/>
                    <a:gd name="connsiteY9" fmla="*/ 146138 h 432102"/>
                    <a:gd name="connsiteX10" fmla="*/ 133664 w 347714"/>
                    <a:gd name="connsiteY10" fmla="*/ 88 h 432102"/>
                    <a:gd name="connsiteX0" fmla="*/ 133664 w 347966"/>
                    <a:gd name="connsiteY0" fmla="*/ 88 h 432102"/>
                    <a:gd name="connsiteX1" fmla="*/ 244789 w 347966"/>
                    <a:gd name="connsiteY1" fmla="*/ 123913 h 432102"/>
                    <a:gd name="connsiteX2" fmla="*/ 327339 w 347966"/>
                    <a:gd name="connsiteY2" fmla="*/ 79463 h 432102"/>
                    <a:gd name="connsiteX3" fmla="*/ 286064 w 347966"/>
                    <a:gd name="connsiteY3" fmla="*/ 200113 h 432102"/>
                    <a:gd name="connsiteX4" fmla="*/ 346389 w 347966"/>
                    <a:gd name="connsiteY4" fmla="*/ 279488 h 432102"/>
                    <a:gd name="connsiteX5" fmla="*/ 216214 w 347966"/>
                    <a:gd name="connsiteY5" fmla="*/ 276313 h 432102"/>
                    <a:gd name="connsiteX6" fmla="*/ 133664 w 347966"/>
                    <a:gd name="connsiteY6" fmla="*/ 431888 h 432102"/>
                    <a:gd name="connsiteX7" fmla="*/ 124139 w 347966"/>
                    <a:gd name="connsiteY7" fmla="*/ 238213 h 432102"/>
                    <a:gd name="connsiteX8" fmla="*/ 314 w 347966"/>
                    <a:gd name="connsiteY8" fmla="*/ 215988 h 432102"/>
                    <a:gd name="connsiteX9" fmla="*/ 155889 w 347966"/>
                    <a:gd name="connsiteY9" fmla="*/ 146138 h 432102"/>
                    <a:gd name="connsiteX10" fmla="*/ 133664 w 347966"/>
                    <a:gd name="connsiteY10" fmla="*/ 88 h 432102"/>
                    <a:gd name="connsiteX0" fmla="*/ 120964 w 347966"/>
                    <a:gd name="connsiteY0" fmla="*/ 88 h 432102"/>
                    <a:gd name="connsiteX1" fmla="*/ 244789 w 347966"/>
                    <a:gd name="connsiteY1" fmla="*/ 123913 h 432102"/>
                    <a:gd name="connsiteX2" fmla="*/ 327339 w 347966"/>
                    <a:gd name="connsiteY2" fmla="*/ 79463 h 432102"/>
                    <a:gd name="connsiteX3" fmla="*/ 286064 w 347966"/>
                    <a:gd name="connsiteY3" fmla="*/ 200113 h 432102"/>
                    <a:gd name="connsiteX4" fmla="*/ 346389 w 347966"/>
                    <a:gd name="connsiteY4" fmla="*/ 279488 h 432102"/>
                    <a:gd name="connsiteX5" fmla="*/ 216214 w 347966"/>
                    <a:gd name="connsiteY5" fmla="*/ 276313 h 432102"/>
                    <a:gd name="connsiteX6" fmla="*/ 133664 w 347966"/>
                    <a:gd name="connsiteY6" fmla="*/ 431888 h 432102"/>
                    <a:gd name="connsiteX7" fmla="*/ 124139 w 347966"/>
                    <a:gd name="connsiteY7" fmla="*/ 238213 h 432102"/>
                    <a:gd name="connsiteX8" fmla="*/ 314 w 347966"/>
                    <a:gd name="connsiteY8" fmla="*/ 215988 h 432102"/>
                    <a:gd name="connsiteX9" fmla="*/ 155889 w 347966"/>
                    <a:gd name="connsiteY9" fmla="*/ 146138 h 432102"/>
                    <a:gd name="connsiteX10" fmla="*/ 120964 w 347966"/>
                    <a:gd name="connsiteY10" fmla="*/ 88 h 432102"/>
                    <a:gd name="connsiteX0" fmla="*/ 120964 w 347966"/>
                    <a:gd name="connsiteY0" fmla="*/ 151 h 432165"/>
                    <a:gd name="connsiteX1" fmla="*/ 232089 w 347966"/>
                    <a:gd name="connsiteY1" fmla="*/ 117626 h 432165"/>
                    <a:gd name="connsiteX2" fmla="*/ 327339 w 347966"/>
                    <a:gd name="connsiteY2" fmla="*/ 79526 h 432165"/>
                    <a:gd name="connsiteX3" fmla="*/ 286064 w 347966"/>
                    <a:gd name="connsiteY3" fmla="*/ 200176 h 432165"/>
                    <a:gd name="connsiteX4" fmla="*/ 346389 w 347966"/>
                    <a:gd name="connsiteY4" fmla="*/ 279551 h 432165"/>
                    <a:gd name="connsiteX5" fmla="*/ 216214 w 347966"/>
                    <a:gd name="connsiteY5" fmla="*/ 276376 h 432165"/>
                    <a:gd name="connsiteX6" fmla="*/ 133664 w 347966"/>
                    <a:gd name="connsiteY6" fmla="*/ 431951 h 432165"/>
                    <a:gd name="connsiteX7" fmla="*/ 124139 w 347966"/>
                    <a:gd name="connsiteY7" fmla="*/ 238276 h 432165"/>
                    <a:gd name="connsiteX8" fmla="*/ 314 w 347966"/>
                    <a:gd name="connsiteY8" fmla="*/ 216051 h 432165"/>
                    <a:gd name="connsiteX9" fmla="*/ 155889 w 347966"/>
                    <a:gd name="connsiteY9" fmla="*/ 146201 h 432165"/>
                    <a:gd name="connsiteX10" fmla="*/ 120964 w 347966"/>
                    <a:gd name="connsiteY10" fmla="*/ 151 h 432165"/>
                    <a:gd name="connsiteX0" fmla="*/ 120964 w 347966"/>
                    <a:gd name="connsiteY0" fmla="*/ 151 h 432165"/>
                    <a:gd name="connsiteX1" fmla="*/ 232089 w 347966"/>
                    <a:gd name="connsiteY1" fmla="*/ 117626 h 432165"/>
                    <a:gd name="connsiteX2" fmla="*/ 327339 w 347966"/>
                    <a:gd name="connsiteY2" fmla="*/ 79526 h 432165"/>
                    <a:gd name="connsiteX3" fmla="*/ 286064 w 347966"/>
                    <a:gd name="connsiteY3" fmla="*/ 200176 h 432165"/>
                    <a:gd name="connsiteX4" fmla="*/ 346389 w 347966"/>
                    <a:gd name="connsiteY4" fmla="*/ 279551 h 432165"/>
                    <a:gd name="connsiteX5" fmla="*/ 216214 w 347966"/>
                    <a:gd name="connsiteY5" fmla="*/ 276376 h 432165"/>
                    <a:gd name="connsiteX6" fmla="*/ 133664 w 347966"/>
                    <a:gd name="connsiteY6" fmla="*/ 431951 h 432165"/>
                    <a:gd name="connsiteX7" fmla="*/ 124139 w 347966"/>
                    <a:gd name="connsiteY7" fmla="*/ 238276 h 432165"/>
                    <a:gd name="connsiteX8" fmla="*/ 314 w 347966"/>
                    <a:gd name="connsiteY8" fmla="*/ 216051 h 432165"/>
                    <a:gd name="connsiteX9" fmla="*/ 155889 w 347966"/>
                    <a:gd name="connsiteY9" fmla="*/ 146201 h 432165"/>
                    <a:gd name="connsiteX10" fmla="*/ 120964 w 347966"/>
                    <a:gd name="connsiteY10" fmla="*/ 151 h 43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966" h="432165">
                      <a:moveTo>
                        <a:pt x="120964" y="151"/>
                      </a:moveTo>
                      <a:cubicBezTo>
                        <a:pt x="133664" y="-4612"/>
                        <a:pt x="169118" y="104397"/>
                        <a:pt x="232089" y="117626"/>
                      </a:cubicBezTo>
                      <a:cubicBezTo>
                        <a:pt x="295060" y="130855"/>
                        <a:pt x="318343" y="65768"/>
                        <a:pt x="327339" y="79526"/>
                      </a:cubicBezTo>
                      <a:cubicBezTo>
                        <a:pt x="336335" y="93284"/>
                        <a:pt x="270189" y="144614"/>
                        <a:pt x="286064" y="200176"/>
                      </a:cubicBezTo>
                      <a:cubicBezTo>
                        <a:pt x="301939" y="255738"/>
                        <a:pt x="358031" y="266851"/>
                        <a:pt x="346389" y="279551"/>
                      </a:cubicBezTo>
                      <a:cubicBezTo>
                        <a:pt x="334747" y="292251"/>
                        <a:pt x="251668" y="250976"/>
                        <a:pt x="216214" y="276376"/>
                      </a:cubicBezTo>
                      <a:cubicBezTo>
                        <a:pt x="180760" y="301776"/>
                        <a:pt x="149010" y="438301"/>
                        <a:pt x="133664" y="431951"/>
                      </a:cubicBezTo>
                      <a:cubicBezTo>
                        <a:pt x="118318" y="425601"/>
                        <a:pt x="190814" y="286959"/>
                        <a:pt x="124139" y="238276"/>
                      </a:cubicBezTo>
                      <a:cubicBezTo>
                        <a:pt x="57464" y="189593"/>
                        <a:pt x="-4978" y="231397"/>
                        <a:pt x="314" y="216051"/>
                      </a:cubicBezTo>
                      <a:cubicBezTo>
                        <a:pt x="5606" y="200705"/>
                        <a:pt x="135781" y="182184"/>
                        <a:pt x="155889" y="146201"/>
                      </a:cubicBezTo>
                      <a:cubicBezTo>
                        <a:pt x="175997" y="110218"/>
                        <a:pt x="108264" y="4914"/>
                        <a:pt x="120964" y="151"/>
                      </a:cubicBezTo>
                      <a:close/>
                    </a:path>
                  </a:pathLst>
                </a:custGeom>
                <a:solidFill>
                  <a:schemeClr val="accent3">
                    <a:lumMod val="60000"/>
                    <a:lumOff val="40000"/>
                  </a:schemeClr>
                </a:solidFill>
                <a:ln w="19050" cmpd="sng">
                  <a:solidFill>
                    <a:srgbClr val="4F622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sp>
              <p:nvSpPr>
                <p:cNvPr id="91" name="Oval 90"/>
                <p:cNvSpPr/>
                <p:nvPr/>
              </p:nvSpPr>
              <p:spPr>
                <a:xfrm>
                  <a:off x="3167698" y="1550257"/>
                  <a:ext cx="90945" cy="90945"/>
                </a:xfrm>
                <a:prstGeom prst="ellipse">
                  <a:avLst/>
                </a:prstGeom>
                <a:gradFill flip="none" rotWithShape="1">
                  <a:gsLst>
                    <a:gs pos="73000">
                      <a:schemeClr val="accent3">
                        <a:lumMod val="50000"/>
                      </a:schemeClr>
                    </a:gs>
                    <a:gs pos="59000">
                      <a:schemeClr val="accent3">
                        <a:lumMod val="75000"/>
                      </a:schemeClr>
                    </a:gs>
                    <a:gs pos="0">
                      <a:schemeClr val="bg1"/>
                    </a:gs>
                  </a:gsLst>
                  <a:path path="circle">
                    <a:fillToRect l="50000" t="50000" r="50000" b="50000"/>
                  </a:path>
                  <a:tileRect/>
                </a:gradFill>
                <a:ln>
                  <a:solidFill>
                    <a:srgbClr val="4F622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FFFFFF"/>
                    </a:solidFill>
                  </a:endParaRPr>
                </a:p>
              </p:txBody>
            </p:sp>
          </p:grpSp>
          <p:sp>
            <p:nvSpPr>
              <p:cNvPr id="39992" name="TextBox 82"/>
              <p:cNvSpPr txBox="1">
                <a:spLocks noChangeArrowheads="1"/>
              </p:cNvSpPr>
              <p:nvPr/>
            </p:nvSpPr>
            <p:spPr bwMode="auto">
              <a:xfrm>
                <a:off x="2571036" y="1617317"/>
                <a:ext cx="97975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20000"/>
                  </a:spcBef>
                  <a:buClr>
                    <a:srgbClr val="000000"/>
                  </a:buClr>
                  <a:buFont typeface="Wingdings" pitchFamily="2" charset="2"/>
                  <a:buNone/>
                </a:pPr>
                <a:r>
                  <a:rPr lang="en-US" sz="1400">
                    <a:solidFill>
                      <a:srgbClr val="000000"/>
                    </a:solidFill>
                  </a:rPr>
                  <a:t>Negative </a:t>
                </a:r>
                <a:br>
                  <a:rPr lang="en-US" sz="1400">
                    <a:solidFill>
                      <a:srgbClr val="000000"/>
                    </a:solidFill>
                  </a:rPr>
                </a:br>
                <a:r>
                  <a:rPr lang="en-US" sz="1400">
                    <a:solidFill>
                      <a:srgbClr val="000000"/>
                    </a:solidFill>
                  </a:rPr>
                  <a:t>feedback</a:t>
                </a:r>
              </a:p>
            </p:txBody>
          </p:sp>
          <p:sp>
            <p:nvSpPr>
              <p:cNvPr id="39993" name="TextBox 83"/>
              <p:cNvSpPr txBox="1">
                <a:spLocks noChangeArrowheads="1"/>
              </p:cNvSpPr>
              <p:nvPr/>
            </p:nvSpPr>
            <p:spPr bwMode="auto">
              <a:xfrm>
                <a:off x="5861558" y="1617317"/>
                <a:ext cx="95891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20000"/>
                  </a:spcBef>
                  <a:buClr>
                    <a:srgbClr val="000000"/>
                  </a:buClr>
                  <a:buFont typeface="Wingdings" pitchFamily="2" charset="2"/>
                  <a:buNone/>
                </a:pPr>
                <a:r>
                  <a:rPr lang="en-US" sz="1400">
                    <a:solidFill>
                      <a:srgbClr val="000000"/>
                    </a:solidFill>
                  </a:rPr>
                  <a:t>Positive</a:t>
                </a:r>
                <a:br>
                  <a:rPr lang="en-US" sz="1400">
                    <a:solidFill>
                      <a:srgbClr val="000000"/>
                    </a:solidFill>
                  </a:rPr>
                </a:br>
                <a:r>
                  <a:rPr lang="en-US" sz="1400">
                    <a:solidFill>
                      <a:srgbClr val="000000"/>
                    </a:solidFill>
                  </a:rPr>
                  <a:t>feedback</a:t>
                </a:r>
              </a:p>
            </p:txBody>
          </p:sp>
          <p:sp>
            <p:nvSpPr>
              <p:cNvPr id="39994" name="TextBox 84"/>
              <p:cNvSpPr txBox="1">
                <a:spLocks noChangeArrowheads="1"/>
              </p:cNvSpPr>
              <p:nvPr/>
            </p:nvSpPr>
            <p:spPr bwMode="auto">
              <a:xfrm>
                <a:off x="5072958" y="2098578"/>
                <a:ext cx="61106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20000"/>
                  </a:spcBef>
                  <a:buClr>
                    <a:srgbClr val="000000"/>
                  </a:buClr>
                  <a:buFont typeface="Wingdings" pitchFamily="2" charset="2"/>
                  <a:buNone/>
                </a:pPr>
                <a:r>
                  <a:rPr lang="en-US" sz="1200">
                    <a:solidFill>
                      <a:srgbClr val="000000"/>
                    </a:solidFill>
                  </a:rPr>
                  <a:t>GnRH</a:t>
                </a:r>
              </a:p>
            </p:txBody>
          </p:sp>
          <p:sp>
            <p:nvSpPr>
              <p:cNvPr id="39995" name="TextBox 85"/>
              <p:cNvSpPr txBox="1">
                <a:spLocks noChangeArrowheads="1"/>
              </p:cNvSpPr>
              <p:nvPr/>
            </p:nvSpPr>
            <p:spPr bwMode="auto">
              <a:xfrm>
                <a:off x="5441768" y="3631747"/>
                <a:ext cx="78098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20000"/>
                  </a:spcBef>
                  <a:buClr>
                    <a:srgbClr val="000000"/>
                  </a:buClr>
                  <a:buFont typeface="Wingdings" pitchFamily="2" charset="2"/>
                  <a:buNone/>
                </a:pPr>
                <a:r>
                  <a:rPr lang="en-US" sz="1200">
                    <a:solidFill>
                      <a:srgbClr val="000000"/>
                    </a:solidFill>
                  </a:rPr>
                  <a:t>Estradiol</a:t>
                </a:r>
              </a:p>
            </p:txBody>
          </p:sp>
          <p:sp>
            <p:nvSpPr>
              <p:cNvPr id="39996" name="TextBox 86"/>
              <p:cNvSpPr txBox="1">
                <a:spLocks noChangeArrowheads="1"/>
              </p:cNvSpPr>
              <p:nvPr/>
            </p:nvSpPr>
            <p:spPr bwMode="auto">
              <a:xfrm>
                <a:off x="4541010" y="3934256"/>
                <a:ext cx="49244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20000"/>
                  </a:spcBef>
                  <a:buClr>
                    <a:srgbClr val="000000"/>
                  </a:buClr>
                  <a:buFont typeface="Wingdings" pitchFamily="2" charset="2"/>
                  <a:buNone/>
                </a:pPr>
                <a:r>
                  <a:rPr lang="en-US" sz="1200">
                    <a:solidFill>
                      <a:srgbClr val="000000"/>
                    </a:solidFill>
                  </a:rPr>
                  <a:t>LH</a:t>
                </a:r>
                <a:br>
                  <a:rPr lang="en-US" sz="1200">
                    <a:solidFill>
                      <a:srgbClr val="000000"/>
                    </a:solidFill>
                  </a:rPr>
                </a:br>
                <a:r>
                  <a:rPr lang="en-US" sz="1200">
                    <a:solidFill>
                      <a:srgbClr val="000000"/>
                    </a:solidFill>
                  </a:rPr>
                  <a:t>FSH</a:t>
                </a:r>
              </a:p>
            </p:txBody>
          </p:sp>
          <p:sp>
            <p:nvSpPr>
              <p:cNvPr id="39997" name="TextBox 87"/>
              <p:cNvSpPr txBox="1">
                <a:spLocks noChangeArrowheads="1"/>
              </p:cNvSpPr>
              <p:nvPr/>
            </p:nvSpPr>
            <p:spPr bwMode="auto">
              <a:xfrm>
                <a:off x="2571036" y="5075537"/>
                <a:ext cx="110479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20000"/>
                  </a:spcBef>
                  <a:buClr>
                    <a:srgbClr val="000000"/>
                  </a:buClr>
                  <a:buFont typeface="Wingdings" pitchFamily="2" charset="2"/>
                  <a:buNone/>
                </a:pPr>
                <a:r>
                  <a:rPr lang="en-US" sz="1200">
                    <a:solidFill>
                      <a:srgbClr val="000000"/>
                    </a:solidFill>
                  </a:rPr>
                  <a:t>Estradiol</a:t>
                </a:r>
                <a:br>
                  <a:rPr lang="en-US" sz="1200">
                    <a:solidFill>
                      <a:srgbClr val="000000"/>
                    </a:solidFill>
                  </a:rPr>
                </a:br>
                <a:r>
                  <a:rPr lang="en-US" sz="1200">
                    <a:solidFill>
                      <a:srgbClr val="000000"/>
                    </a:solidFill>
                  </a:rPr>
                  <a:t>Progesterone</a:t>
                </a:r>
              </a:p>
            </p:txBody>
          </p:sp>
          <p:sp>
            <p:nvSpPr>
              <p:cNvPr id="39998" name="TextBox 88"/>
              <p:cNvSpPr txBox="1">
                <a:spLocks noChangeArrowheads="1"/>
              </p:cNvSpPr>
              <p:nvPr/>
            </p:nvSpPr>
            <p:spPr bwMode="auto">
              <a:xfrm>
                <a:off x="5257145" y="2925232"/>
                <a:ext cx="298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en-US" sz="2000">
                    <a:solidFill>
                      <a:srgbClr val="000000"/>
                    </a:solidFill>
                  </a:rPr>
                  <a:t>++</a:t>
                </a:r>
              </a:p>
            </p:txBody>
          </p:sp>
        </p:grpSp>
        <p:sp>
          <p:nvSpPr>
            <p:cNvPr id="59" name="Freeform 58"/>
            <p:cNvSpPr/>
            <p:nvPr/>
          </p:nvSpPr>
          <p:spPr>
            <a:xfrm>
              <a:off x="2743892" y="1764595"/>
              <a:ext cx="1173518" cy="3240195"/>
            </a:xfrm>
            <a:custGeom>
              <a:avLst/>
              <a:gdLst>
                <a:gd name="connsiteX0" fmla="*/ 674430 w 1470656"/>
                <a:gd name="connsiteY0" fmla="*/ 3114638 h 3114638"/>
                <a:gd name="connsiteX1" fmla="*/ 170490 w 1470656"/>
                <a:gd name="connsiteY1" fmla="*/ 2328419 h 3114638"/>
                <a:gd name="connsiteX2" fmla="*/ 19308 w 1470656"/>
                <a:gd name="connsiteY2" fmla="*/ 1360764 h 3114638"/>
                <a:gd name="connsiteX3" fmla="*/ 553485 w 1470656"/>
                <a:gd name="connsiteY3" fmla="*/ 332631 h 3114638"/>
                <a:gd name="connsiteX4" fmla="*/ 1470656 w 1470656"/>
                <a:gd name="connsiteY4" fmla="*/ 0 h 3114638"/>
                <a:gd name="connsiteX0" fmla="*/ 647569 w 1443795"/>
                <a:gd name="connsiteY0" fmla="*/ 3114638 h 3114638"/>
                <a:gd name="connsiteX1" fmla="*/ 143629 w 1443795"/>
                <a:gd name="connsiteY1" fmla="*/ 2328419 h 3114638"/>
                <a:gd name="connsiteX2" fmla="*/ 22683 w 1443795"/>
                <a:gd name="connsiteY2" fmla="*/ 1330525 h 3114638"/>
                <a:gd name="connsiteX3" fmla="*/ 526624 w 1443795"/>
                <a:gd name="connsiteY3" fmla="*/ 332631 h 3114638"/>
                <a:gd name="connsiteX4" fmla="*/ 1443795 w 1443795"/>
                <a:gd name="connsiteY4" fmla="*/ 0 h 3114638"/>
                <a:gd name="connsiteX0" fmla="*/ 631385 w 1427611"/>
                <a:gd name="connsiteY0" fmla="*/ 3114638 h 3114638"/>
                <a:gd name="connsiteX1" fmla="*/ 127445 w 1427611"/>
                <a:gd name="connsiteY1" fmla="*/ 2328419 h 3114638"/>
                <a:gd name="connsiteX2" fmla="*/ 6499 w 1427611"/>
                <a:gd name="connsiteY2" fmla="*/ 1330525 h 3114638"/>
                <a:gd name="connsiteX3" fmla="*/ 510440 w 1427611"/>
                <a:gd name="connsiteY3" fmla="*/ 332631 h 3114638"/>
                <a:gd name="connsiteX4" fmla="*/ 1427611 w 1427611"/>
                <a:gd name="connsiteY4" fmla="*/ 0 h 3114638"/>
                <a:gd name="connsiteX0" fmla="*/ 644061 w 1440287"/>
                <a:gd name="connsiteY0" fmla="*/ 3114638 h 3114638"/>
                <a:gd name="connsiteX1" fmla="*/ 140121 w 1440287"/>
                <a:gd name="connsiteY1" fmla="*/ 2328419 h 3114638"/>
                <a:gd name="connsiteX2" fmla="*/ 19175 w 1440287"/>
                <a:gd name="connsiteY2" fmla="*/ 1330525 h 3114638"/>
                <a:gd name="connsiteX3" fmla="*/ 472722 w 1440287"/>
                <a:gd name="connsiteY3" fmla="*/ 453588 h 3114638"/>
                <a:gd name="connsiteX4" fmla="*/ 1440287 w 1440287"/>
                <a:gd name="connsiteY4" fmla="*/ 0 h 3114638"/>
                <a:gd name="connsiteX0" fmla="*/ 644061 w 1440287"/>
                <a:gd name="connsiteY0" fmla="*/ 3114638 h 3114638"/>
                <a:gd name="connsiteX1" fmla="*/ 140121 w 1440287"/>
                <a:gd name="connsiteY1" fmla="*/ 2328419 h 3114638"/>
                <a:gd name="connsiteX2" fmla="*/ 19175 w 1440287"/>
                <a:gd name="connsiteY2" fmla="*/ 1330525 h 3114638"/>
                <a:gd name="connsiteX3" fmla="*/ 472722 w 1440287"/>
                <a:gd name="connsiteY3" fmla="*/ 453588 h 3114638"/>
                <a:gd name="connsiteX4" fmla="*/ 1440287 w 1440287"/>
                <a:gd name="connsiteY4" fmla="*/ 0 h 3114638"/>
                <a:gd name="connsiteX0" fmla="*/ 639573 w 1435799"/>
                <a:gd name="connsiteY0" fmla="*/ 3114638 h 3114638"/>
                <a:gd name="connsiteX1" fmla="*/ 135633 w 1435799"/>
                <a:gd name="connsiteY1" fmla="*/ 2328419 h 3114638"/>
                <a:gd name="connsiteX2" fmla="*/ 14687 w 1435799"/>
                <a:gd name="connsiteY2" fmla="*/ 1330525 h 3114638"/>
                <a:gd name="connsiteX3" fmla="*/ 402627 w 1435799"/>
                <a:gd name="connsiteY3" fmla="*/ 509825 h 3114638"/>
                <a:gd name="connsiteX4" fmla="*/ 1435799 w 1435799"/>
                <a:gd name="connsiteY4" fmla="*/ 0 h 3114638"/>
                <a:gd name="connsiteX0" fmla="*/ 639573 w 1435799"/>
                <a:gd name="connsiteY0" fmla="*/ 3114638 h 3114638"/>
                <a:gd name="connsiteX1" fmla="*/ 135633 w 1435799"/>
                <a:gd name="connsiteY1" fmla="*/ 2328419 h 3114638"/>
                <a:gd name="connsiteX2" fmla="*/ 14687 w 1435799"/>
                <a:gd name="connsiteY2" fmla="*/ 1330525 h 3114638"/>
                <a:gd name="connsiteX3" fmla="*/ 402627 w 1435799"/>
                <a:gd name="connsiteY3" fmla="*/ 509825 h 3114638"/>
                <a:gd name="connsiteX4" fmla="*/ 1435799 w 1435799"/>
                <a:gd name="connsiteY4" fmla="*/ 0 h 3114638"/>
                <a:gd name="connsiteX0" fmla="*/ 639573 w 1435799"/>
                <a:gd name="connsiteY0" fmla="*/ 3114638 h 3114638"/>
                <a:gd name="connsiteX1" fmla="*/ 135633 w 1435799"/>
                <a:gd name="connsiteY1" fmla="*/ 2328419 h 3114638"/>
                <a:gd name="connsiteX2" fmla="*/ 14687 w 1435799"/>
                <a:gd name="connsiteY2" fmla="*/ 1330525 h 3114638"/>
                <a:gd name="connsiteX3" fmla="*/ 402627 w 1435799"/>
                <a:gd name="connsiteY3" fmla="*/ 509825 h 3114638"/>
                <a:gd name="connsiteX4" fmla="*/ 1435799 w 1435799"/>
                <a:gd name="connsiteY4" fmla="*/ 0 h 3114638"/>
                <a:gd name="connsiteX0" fmla="*/ 638310 w 1434536"/>
                <a:gd name="connsiteY0" fmla="*/ 3114638 h 3114638"/>
                <a:gd name="connsiteX1" fmla="*/ 134370 w 1434536"/>
                <a:gd name="connsiteY1" fmla="*/ 2328419 h 3114638"/>
                <a:gd name="connsiteX2" fmla="*/ 13424 w 1434536"/>
                <a:gd name="connsiteY2" fmla="*/ 1330525 h 3114638"/>
                <a:gd name="connsiteX3" fmla="*/ 382619 w 1434536"/>
                <a:gd name="connsiteY3" fmla="*/ 514511 h 3114638"/>
                <a:gd name="connsiteX4" fmla="*/ 1434536 w 1434536"/>
                <a:gd name="connsiteY4" fmla="*/ 0 h 3114638"/>
                <a:gd name="connsiteX0" fmla="*/ 638310 w 1434536"/>
                <a:gd name="connsiteY0" fmla="*/ 3114638 h 3114638"/>
                <a:gd name="connsiteX1" fmla="*/ 134370 w 1434536"/>
                <a:gd name="connsiteY1" fmla="*/ 2328419 h 3114638"/>
                <a:gd name="connsiteX2" fmla="*/ 13424 w 1434536"/>
                <a:gd name="connsiteY2" fmla="*/ 1330525 h 3114638"/>
                <a:gd name="connsiteX3" fmla="*/ 382619 w 1434536"/>
                <a:gd name="connsiteY3" fmla="*/ 514511 h 3114638"/>
                <a:gd name="connsiteX4" fmla="*/ 1434536 w 1434536"/>
                <a:gd name="connsiteY4" fmla="*/ 0 h 3114638"/>
                <a:gd name="connsiteX0" fmla="*/ 635642 w 1431868"/>
                <a:gd name="connsiteY0" fmla="*/ 3114638 h 3114638"/>
                <a:gd name="connsiteX1" fmla="*/ 131702 w 1431868"/>
                <a:gd name="connsiteY1" fmla="*/ 2328419 h 3114638"/>
                <a:gd name="connsiteX2" fmla="*/ 10756 w 1431868"/>
                <a:gd name="connsiteY2" fmla="*/ 1330525 h 3114638"/>
                <a:gd name="connsiteX3" fmla="*/ 339708 w 1431868"/>
                <a:gd name="connsiteY3" fmla="*/ 508763 h 3114638"/>
                <a:gd name="connsiteX4" fmla="*/ 1431868 w 1431868"/>
                <a:gd name="connsiteY4" fmla="*/ 0 h 3114638"/>
                <a:gd name="connsiteX0" fmla="*/ 635642 w 1431868"/>
                <a:gd name="connsiteY0" fmla="*/ 3114638 h 3114638"/>
                <a:gd name="connsiteX1" fmla="*/ 131702 w 1431868"/>
                <a:gd name="connsiteY1" fmla="*/ 2328419 h 3114638"/>
                <a:gd name="connsiteX2" fmla="*/ 10756 w 1431868"/>
                <a:gd name="connsiteY2" fmla="*/ 1330525 h 3114638"/>
                <a:gd name="connsiteX3" fmla="*/ 339708 w 1431868"/>
                <a:gd name="connsiteY3" fmla="*/ 508763 h 3114638"/>
                <a:gd name="connsiteX4" fmla="*/ 1431868 w 1431868"/>
                <a:gd name="connsiteY4" fmla="*/ 0 h 3114638"/>
                <a:gd name="connsiteX0" fmla="*/ 635642 w 1788313"/>
                <a:gd name="connsiteY0" fmla="*/ 2959416 h 2959416"/>
                <a:gd name="connsiteX1" fmla="*/ 131702 w 1788313"/>
                <a:gd name="connsiteY1" fmla="*/ 2173197 h 2959416"/>
                <a:gd name="connsiteX2" fmla="*/ 10756 w 1788313"/>
                <a:gd name="connsiteY2" fmla="*/ 1175303 h 2959416"/>
                <a:gd name="connsiteX3" fmla="*/ 339708 w 1788313"/>
                <a:gd name="connsiteY3" fmla="*/ 353541 h 2959416"/>
                <a:gd name="connsiteX4" fmla="*/ 1788313 w 1788313"/>
                <a:gd name="connsiteY4" fmla="*/ 0 h 2959416"/>
                <a:gd name="connsiteX0" fmla="*/ 635642 w 1788313"/>
                <a:gd name="connsiteY0" fmla="*/ 2959416 h 2959416"/>
                <a:gd name="connsiteX1" fmla="*/ 131702 w 1788313"/>
                <a:gd name="connsiteY1" fmla="*/ 2173197 h 2959416"/>
                <a:gd name="connsiteX2" fmla="*/ 10756 w 1788313"/>
                <a:gd name="connsiteY2" fmla="*/ 1175303 h 2959416"/>
                <a:gd name="connsiteX3" fmla="*/ 339708 w 1788313"/>
                <a:gd name="connsiteY3" fmla="*/ 353541 h 2959416"/>
                <a:gd name="connsiteX4" fmla="*/ 1002762 w 1788313"/>
                <a:gd name="connsiteY4" fmla="*/ 135082 h 2959416"/>
                <a:gd name="connsiteX5" fmla="*/ 1788313 w 1788313"/>
                <a:gd name="connsiteY5" fmla="*/ 0 h 2959416"/>
                <a:gd name="connsiteX0" fmla="*/ 635642 w 1788313"/>
                <a:gd name="connsiteY0" fmla="*/ 2978956 h 2978956"/>
                <a:gd name="connsiteX1" fmla="*/ 131702 w 1788313"/>
                <a:gd name="connsiteY1" fmla="*/ 2192737 h 2978956"/>
                <a:gd name="connsiteX2" fmla="*/ 10756 w 1788313"/>
                <a:gd name="connsiteY2" fmla="*/ 1194843 h 2978956"/>
                <a:gd name="connsiteX3" fmla="*/ 339708 w 1788313"/>
                <a:gd name="connsiteY3" fmla="*/ 373081 h 2978956"/>
                <a:gd name="connsiteX4" fmla="*/ 1054504 w 1788313"/>
                <a:gd name="connsiteY4" fmla="*/ 22396 h 2978956"/>
                <a:gd name="connsiteX5" fmla="*/ 1788313 w 1788313"/>
                <a:gd name="connsiteY5" fmla="*/ 19540 h 2978956"/>
                <a:gd name="connsiteX0" fmla="*/ 739410 w 1892081"/>
                <a:gd name="connsiteY0" fmla="*/ 2978956 h 2978956"/>
                <a:gd name="connsiteX1" fmla="*/ 235470 w 1892081"/>
                <a:gd name="connsiteY1" fmla="*/ 2192737 h 2978956"/>
                <a:gd name="connsiteX2" fmla="*/ 5290 w 1892081"/>
                <a:gd name="connsiteY2" fmla="*/ 1327070 h 2978956"/>
                <a:gd name="connsiteX3" fmla="*/ 443476 w 1892081"/>
                <a:gd name="connsiteY3" fmla="*/ 373081 h 2978956"/>
                <a:gd name="connsiteX4" fmla="*/ 1158272 w 1892081"/>
                <a:gd name="connsiteY4" fmla="*/ 22396 h 2978956"/>
                <a:gd name="connsiteX5" fmla="*/ 1892081 w 1892081"/>
                <a:gd name="connsiteY5" fmla="*/ 19540 h 2978956"/>
                <a:gd name="connsiteX0" fmla="*/ 741842 w 1894513"/>
                <a:gd name="connsiteY0" fmla="*/ 2978956 h 2978956"/>
                <a:gd name="connsiteX1" fmla="*/ 209156 w 1894513"/>
                <a:gd name="connsiteY1" fmla="*/ 2209984 h 2978956"/>
                <a:gd name="connsiteX2" fmla="*/ 7722 w 1894513"/>
                <a:gd name="connsiteY2" fmla="*/ 1327070 h 2978956"/>
                <a:gd name="connsiteX3" fmla="*/ 445908 w 1894513"/>
                <a:gd name="connsiteY3" fmla="*/ 373081 h 2978956"/>
                <a:gd name="connsiteX4" fmla="*/ 1160704 w 1894513"/>
                <a:gd name="connsiteY4" fmla="*/ 22396 h 2978956"/>
                <a:gd name="connsiteX5" fmla="*/ 1894513 w 1894513"/>
                <a:gd name="connsiteY5" fmla="*/ 19540 h 2978956"/>
                <a:gd name="connsiteX0" fmla="*/ 739370 w 1892041"/>
                <a:gd name="connsiteY0" fmla="*/ 2978956 h 2978956"/>
                <a:gd name="connsiteX1" fmla="*/ 206684 w 1892041"/>
                <a:gd name="connsiteY1" fmla="*/ 2209984 h 2978956"/>
                <a:gd name="connsiteX2" fmla="*/ 5250 w 1892041"/>
                <a:gd name="connsiteY2" fmla="*/ 1327070 h 2978956"/>
                <a:gd name="connsiteX3" fmla="*/ 391692 w 1892041"/>
                <a:gd name="connsiteY3" fmla="*/ 453567 h 2978956"/>
                <a:gd name="connsiteX4" fmla="*/ 1158232 w 1892041"/>
                <a:gd name="connsiteY4" fmla="*/ 22396 h 2978956"/>
                <a:gd name="connsiteX5" fmla="*/ 1892041 w 1892041"/>
                <a:gd name="connsiteY5" fmla="*/ 19540 h 297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041" h="2978956">
                  <a:moveTo>
                    <a:pt x="739370" y="2978956"/>
                  </a:moveTo>
                  <a:cubicBezTo>
                    <a:pt x="541993" y="2732002"/>
                    <a:pt x="329037" y="2485298"/>
                    <a:pt x="206684" y="2209984"/>
                  </a:cubicBezTo>
                  <a:cubicBezTo>
                    <a:pt x="84331" y="1934670"/>
                    <a:pt x="-25585" y="1619806"/>
                    <a:pt x="5250" y="1327070"/>
                  </a:cubicBezTo>
                  <a:cubicBezTo>
                    <a:pt x="36085" y="1034334"/>
                    <a:pt x="199528" y="671013"/>
                    <a:pt x="391692" y="453567"/>
                  </a:cubicBezTo>
                  <a:cubicBezTo>
                    <a:pt x="583856" y="236121"/>
                    <a:pt x="916798" y="81320"/>
                    <a:pt x="1158232" y="22396"/>
                  </a:cubicBezTo>
                  <a:cubicBezTo>
                    <a:pt x="1399666" y="-36528"/>
                    <a:pt x="1761116" y="42054"/>
                    <a:pt x="1892041" y="19540"/>
                  </a:cubicBezTo>
                </a:path>
              </a:pathLst>
            </a:custGeom>
            <a:ln cap="rnd">
              <a:solidFill>
                <a:srgbClr val="C00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39951" name="TextBox 59"/>
            <p:cNvSpPr txBox="1">
              <a:spLocks noChangeArrowheads="1"/>
            </p:cNvSpPr>
            <p:nvPr/>
          </p:nvSpPr>
          <p:spPr bwMode="auto">
            <a:xfrm>
              <a:off x="3626116" y="1431909"/>
              <a:ext cx="849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en-US" sz="2000">
                  <a:solidFill>
                    <a:srgbClr val="000000"/>
                  </a:solidFill>
                </a:rPr>
                <a:t>-</a:t>
              </a:r>
            </a:p>
          </p:txBody>
        </p:sp>
      </p:grpSp>
    </p:spTree>
    <p:extLst>
      <p:ext uri="{BB962C8B-B14F-4D97-AF65-F5344CB8AC3E}">
        <p14:creationId xmlns:p14="http://schemas.microsoft.com/office/powerpoint/2010/main" val="183741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using </a:t>
            </a:r>
            <a:r>
              <a:rPr lang="hr-HR" dirty="0" smtClean="0"/>
              <a:t>P4 ring</a:t>
            </a:r>
            <a:endParaRPr lang="en-US" dirty="0"/>
          </a:p>
        </p:txBody>
      </p:sp>
      <p:sp>
        <p:nvSpPr>
          <p:cNvPr id="3" name="Content Placeholder 2"/>
          <p:cNvSpPr>
            <a:spLocks noGrp="1"/>
          </p:cNvSpPr>
          <p:nvPr>
            <p:ph idx="1"/>
          </p:nvPr>
        </p:nvSpPr>
        <p:spPr>
          <a:xfrm>
            <a:off x="522514" y="1155476"/>
            <a:ext cx="8215086" cy="774924"/>
          </a:xfrm>
        </p:spPr>
        <p:txBody>
          <a:bodyPr/>
          <a:lstStyle/>
          <a:p>
            <a:pPr marL="0" indent="0">
              <a:buNone/>
            </a:pPr>
            <a:r>
              <a:rPr lang="hr-HR" sz="2200" b="1" dirty="0" smtClean="0"/>
              <a:t>P4 ring</a:t>
            </a:r>
            <a:r>
              <a:rPr lang="en-US" sz="2200" b="1" dirty="0" smtClean="0"/>
              <a:t> alleviates some of the worry associated with getting the right amount of progesterone to support pregnancy</a:t>
            </a:r>
            <a:endParaRPr lang="en-US" sz="2200" b="1" dirty="0"/>
          </a:p>
        </p:txBody>
      </p:sp>
      <p:sp>
        <p:nvSpPr>
          <p:cNvPr id="6" name="Rounded Rectangle 5"/>
          <p:cNvSpPr/>
          <p:nvPr/>
        </p:nvSpPr>
        <p:spPr>
          <a:xfrm>
            <a:off x="522514" y="5470299"/>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hr-HR" sz="1600" dirty="0" smtClean="0">
                <a:solidFill>
                  <a:srgbClr val="000000"/>
                </a:solidFill>
              </a:rPr>
              <a:t>P4 ring</a:t>
            </a:r>
            <a:r>
              <a:rPr lang="en-US" sz="1600" dirty="0" smtClean="0">
                <a:solidFill>
                  <a:srgbClr val="000000"/>
                </a:solidFill>
              </a:rPr>
              <a:t> overcomes administration-related efficacy concerns</a:t>
            </a:r>
            <a:endParaRPr lang="en-US" sz="1600" dirty="0">
              <a:solidFill>
                <a:srgbClr val="000000"/>
              </a:solidFill>
            </a:endParaRPr>
          </a:p>
        </p:txBody>
      </p:sp>
      <p:sp>
        <p:nvSpPr>
          <p:cNvPr id="4" name="Rectangle 3"/>
          <p:cNvSpPr/>
          <p:nvPr/>
        </p:nvSpPr>
        <p:spPr>
          <a:xfrm>
            <a:off x="573313" y="2040961"/>
            <a:ext cx="7924802" cy="2862322"/>
          </a:xfrm>
          <a:prstGeom prst="rect">
            <a:avLst/>
          </a:prstGeom>
        </p:spPr>
        <p:txBody>
          <a:bodyPr wrap="square">
            <a:spAutoFit/>
          </a:bodyPr>
          <a:lstStyle/>
          <a:p>
            <a:pPr marL="285750" indent="-285750" algn="l">
              <a:buClr>
                <a:schemeClr val="accent1"/>
              </a:buClr>
              <a:buFont typeface="Arial" pitchFamily="34" charset="0"/>
              <a:buChar char="•"/>
            </a:pPr>
            <a:r>
              <a:rPr lang="en-US" sz="1800" b="0" i="1" dirty="0" smtClean="0">
                <a:solidFill>
                  <a:schemeClr val="tx1">
                    <a:lumMod val="75000"/>
                  </a:schemeClr>
                </a:solidFill>
                <a:latin typeface="+mj-lt"/>
                <a:cs typeface="Arial MT Md"/>
              </a:rPr>
              <a:t>“It </a:t>
            </a:r>
            <a:r>
              <a:rPr lang="en-US" sz="1800" b="0" i="1" dirty="0">
                <a:solidFill>
                  <a:schemeClr val="tx1">
                    <a:lumMod val="75000"/>
                  </a:schemeClr>
                </a:solidFill>
                <a:latin typeface="+mj-lt"/>
                <a:cs typeface="Arial MT Md"/>
              </a:rPr>
              <a:t>just helped me </a:t>
            </a:r>
            <a:r>
              <a:rPr lang="en-US" sz="1800" b="0" i="1" dirty="0" smtClean="0">
                <a:solidFill>
                  <a:schemeClr val="tx1">
                    <a:lumMod val="75000"/>
                  </a:schemeClr>
                </a:solidFill>
                <a:latin typeface="+mj-lt"/>
                <a:cs typeface="Arial MT Md"/>
              </a:rPr>
              <a:t>relax</a:t>
            </a:r>
            <a:r>
              <a:rPr lang="en-US" sz="1800" b="0" i="1" dirty="0">
                <a:solidFill>
                  <a:schemeClr val="tx1">
                    <a:lumMod val="75000"/>
                  </a:schemeClr>
                </a:solidFill>
                <a:latin typeface="+mj-lt"/>
                <a:cs typeface="Arial MT Md"/>
              </a:rPr>
              <a:t>.  Once the transfer was over ... I didn't have to worry, didn't have to think about, "What do I need to do, and do I need to do it at a certain time?", like all the other medications and stuff that I had to do leading up to it. – Jennifer </a:t>
            </a:r>
            <a:endParaRPr lang="en-US" sz="1800" b="0" i="1" dirty="0" smtClean="0">
              <a:solidFill>
                <a:schemeClr val="tx1">
                  <a:lumMod val="75000"/>
                </a:schemeClr>
              </a:solidFill>
              <a:latin typeface="+mj-lt"/>
              <a:cs typeface="Arial MT Md"/>
            </a:endParaRPr>
          </a:p>
          <a:p>
            <a:pPr marL="285750" indent="-285750" algn="l">
              <a:buClr>
                <a:schemeClr val="accent1"/>
              </a:buClr>
              <a:buFont typeface="Arial" pitchFamily="34" charset="0"/>
              <a:buChar char="•"/>
            </a:pPr>
            <a:endParaRPr lang="en-US" sz="1800" b="0" i="1" dirty="0" smtClean="0">
              <a:solidFill>
                <a:schemeClr val="tx1">
                  <a:lumMod val="75000"/>
                </a:schemeClr>
              </a:solidFill>
              <a:latin typeface="+mj-lt"/>
              <a:cs typeface="Arial MT Md"/>
            </a:endParaRPr>
          </a:p>
          <a:p>
            <a:pPr marL="285750" indent="-285750" algn="l">
              <a:buClr>
                <a:schemeClr val="accent1"/>
              </a:buClr>
              <a:buFont typeface="Arial" pitchFamily="34" charset="0"/>
              <a:buChar char="•"/>
            </a:pPr>
            <a:r>
              <a:rPr lang="en-US" sz="1800" b="0" i="1" dirty="0" smtClean="0">
                <a:solidFill>
                  <a:schemeClr val="tx1">
                    <a:lumMod val="75000"/>
                  </a:schemeClr>
                </a:solidFill>
                <a:latin typeface="+mj-lt"/>
                <a:cs typeface="Arial MT Md"/>
              </a:rPr>
              <a:t>“I </a:t>
            </a:r>
            <a:r>
              <a:rPr lang="en-US" sz="1800" b="0" i="1" dirty="0">
                <a:solidFill>
                  <a:schemeClr val="tx1">
                    <a:lumMod val="75000"/>
                  </a:schemeClr>
                </a:solidFill>
                <a:latin typeface="+mj-lt"/>
                <a:cs typeface="Arial MT Md"/>
              </a:rPr>
              <a:t>just think physically and mentally that would have just been much less nerve-wracking to carry something with me and remember when to take it and then having the ring just be, you know, get up and go</a:t>
            </a:r>
            <a:r>
              <a:rPr lang="en-US" sz="1800" b="0" i="1" dirty="0" smtClean="0">
                <a:solidFill>
                  <a:schemeClr val="tx1">
                    <a:lumMod val="75000"/>
                  </a:schemeClr>
                </a:solidFill>
                <a:latin typeface="+mj-lt"/>
                <a:cs typeface="Arial MT Md"/>
              </a:rPr>
              <a:t>.” – Kelly </a:t>
            </a:r>
            <a:endParaRPr lang="en-US" sz="1800" b="0" i="1" dirty="0">
              <a:solidFill>
                <a:schemeClr val="tx1">
                  <a:lumMod val="75000"/>
                </a:schemeClr>
              </a:solidFill>
              <a:latin typeface="+mj-lt"/>
              <a:cs typeface="Arial MT Md"/>
            </a:endParaRPr>
          </a:p>
          <a:p>
            <a:pPr algn="l">
              <a:buClr>
                <a:schemeClr val="accent1"/>
              </a:buClr>
            </a:pPr>
            <a:endParaRPr lang="en-US" sz="1800" b="0" i="1" dirty="0" smtClean="0">
              <a:solidFill>
                <a:schemeClr val="tx1">
                  <a:lumMod val="75000"/>
                </a:schemeClr>
              </a:solidFill>
              <a:latin typeface="+mj-lt"/>
              <a:cs typeface="Arial MT Md"/>
            </a:endParaRPr>
          </a:p>
          <a:p>
            <a:pPr marL="285750" indent="-285750" algn="l">
              <a:buClr>
                <a:schemeClr val="accent1"/>
              </a:buClr>
              <a:buFont typeface="Arial" pitchFamily="34" charset="0"/>
              <a:buChar char="•"/>
            </a:pPr>
            <a:endParaRPr lang="en-US" sz="1800" b="0" i="1" dirty="0">
              <a:solidFill>
                <a:schemeClr val="tx1">
                  <a:lumMod val="75000"/>
                </a:schemeClr>
              </a:solidFill>
              <a:latin typeface="+mj-lt"/>
              <a:cs typeface="Arial MT Md"/>
            </a:endParaRPr>
          </a:p>
        </p:txBody>
      </p:sp>
    </p:spTree>
    <p:extLst>
      <p:ext uri="{BB962C8B-B14F-4D97-AF65-F5344CB8AC3E}">
        <p14:creationId xmlns:p14="http://schemas.microsoft.com/office/powerpoint/2010/main" val="3536976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 with </a:t>
            </a:r>
            <a:r>
              <a:rPr lang="hr-HR" dirty="0" smtClean="0"/>
              <a:t>P4 ring</a:t>
            </a:r>
            <a:endParaRPr lang="en-US" dirty="0"/>
          </a:p>
        </p:txBody>
      </p:sp>
      <p:sp>
        <p:nvSpPr>
          <p:cNvPr id="3" name="Content Placeholder 2"/>
          <p:cNvSpPr>
            <a:spLocks noGrp="1"/>
          </p:cNvSpPr>
          <p:nvPr>
            <p:ph idx="1"/>
          </p:nvPr>
        </p:nvSpPr>
        <p:spPr>
          <a:xfrm>
            <a:off x="522514" y="1155476"/>
            <a:ext cx="8215086" cy="4756150"/>
          </a:xfrm>
        </p:spPr>
        <p:txBody>
          <a:bodyPr/>
          <a:lstStyle/>
          <a:p>
            <a:pPr marL="0" indent="0">
              <a:buNone/>
            </a:pPr>
            <a:r>
              <a:rPr lang="en-US" sz="2200" b="1" dirty="0" smtClean="0"/>
              <a:t>Women agree that they would use </a:t>
            </a:r>
            <a:r>
              <a:rPr lang="hr-HR" sz="2200" b="1" dirty="0" smtClean="0"/>
              <a:t>P4 ring</a:t>
            </a:r>
            <a:r>
              <a:rPr lang="en-US" sz="2200" b="1" dirty="0" smtClean="0"/>
              <a:t> for future IVF procedures and are enthusiastic in recommending it to their friends and family</a:t>
            </a:r>
            <a:endParaRPr lang="en-US" sz="2200" b="1" dirty="0"/>
          </a:p>
        </p:txBody>
      </p:sp>
      <p:sp>
        <p:nvSpPr>
          <p:cNvPr id="6" name="Rounded Rectangle 5"/>
          <p:cNvSpPr/>
          <p:nvPr/>
        </p:nvSpPr>
        <p:spPr>
          <a:xfrm>
            <a:off x="522514" y="5470299"/>
            <a:ext cx="8026400" cy="619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rgbClr val="000000"/>
                </a:solidFill>
              </a:rPr>
              <a:t>The </a:t>
            </a:r>
            <a:r>
              <a:rPr lang="hr-HR" sz="1600" dirty="0" smtClean="0">
                <a:solidFill>
                  <a:srgbClr val="000000"/>
                </a:solidFill>
              </a:rPr>
              <a:t>P4 ring</a:t>
            </a:r>
            <a:r>
              <a:rPr lang="en-US" sz="1600" dirty="0" smtClean="0">
                <a:solidFill>
                  <a:srgbClr val="000000"/>
                </a:solidFill>
              </a:rPr>
              <a:t> experience has the potential to garner strong consumer advocates</a:t>
            </a:r>
            <a:endParaRPr lang="en-US" sz="1600" dirty="0">
              <a:solidFill>
                <a:srgbClr val="000000"/>
              </a:solidFill>
            </a:endParaRPr>
          </a:p>
        </p:txBody>
      </p:sp>
      <p:sp>
        <p:nvSpPr>
          <p:cNvPr id="4" name="Rectangle 3"/>
          <p:cNvSpPr/>
          <p:nvPr/>
        </p:nvSpPr>
        <p:spPr>
          <a:xfrm>
            <a:off x="624113" y="2258675"/>
            <a:ext cx="4049488" cy="2585323"/>
          </a:xfrm>
          <a:prstGeom prst="rect">
            <a:avLst/>
          </a:prstGeom>
        </p:spPr>
        <p:txBody>
          <a:bodyPr wrap="square">
            <a:spAutoFit/>
          </a:bodyPr>
          <a:lstStyle/>
          <a:p>
            <a:pPr marL="285750" indent="-285750" algn="l">
              <a:buClr>
                <a:schemeClr val="accent1"/>
              </a:buClr>
              <a:buFont typeface="Arial" pitchFamily="34" charset="0"/>
              <a:buChar char="•"/>
            </a:pPr>
            <a:r>
              <a:rPr lang="en-US" sz="1800" b="0" i="1" dirty="0" smtClean="0">
                <a:solidFill>
                  <a:schemeClr val="tx1">
                    <a:lumMod val="75000"/>
                  </a:schemeClr>
                </a:solidFill>
                <a:latin typeface="+mj-lt"/>
                <a:cs typeface="Arial MT Md"/>
              </a:rPr>
              <a:t>“Doing </a:t>
            </a:r>
            <a:r>
              <a:rPr lang="en-US" sz="1800" b="0" i="1" dirty="0">
                <a:solidFill>
                  <a:schemeClr val="tx1">
                    <a:lumMod val="75000"/>
                  </a:schemeClr>
                </a:solidFill>
                <a:latin typeface="+mj-lt"/>
                <a:cs typeface="Arial MT Md"/>
              </a:rPr>
              <a:t>IVF with the ring was definitely better than doing IVF with the </a:t>
            </a:r>
            <a:r>
              <a:rPr lang="en-US" sz="1800" b="0" i="1" dirty="0" smtClean="0">
                <a:solidFill>
                  <a:schemeClr val="tx1">
                    <a:lumMod val="75000"/>
                  </a:schemeClr>
                </a:solidFill>
                <a:latin typeface="+mj-lt"/>
                <a:cs typeface="Arial MT Md"/>
              </a:rPr>
              <a:t>injections. If </a:t>
            </a:r>
            <a:r>
              <a:rPr lang="en-US" sz="1800" b="0" i="1" dirty="0">
                <a:solidFill>
                  <a:schemeClr val="tx1">
                    <a:lumMod val="75000"/>
                  </a:schemeClr>
                </a:solidFill>
                <a:latin typeface="+mj-lt"/>
                <a:cs typeface="Arial MT Md"/>
              </a:rPr>
              <a:t>we ever needed to do IVF again, we would request the </a:t>
            </a:r>
            <a:r>
              <a:rPr lang="en-US" sz="1800" b="0" i="1" dirty="0" smtClean="0">
                <a:solidFill>
                  <a:schemeClr val="tx1">
                    <a:lumMod val="75000"/>
                  </a:schemeClr>
                </a:solidFill>
                <a:latin typeface="+mj-lt"/>
                <a:cs typeface="Arial MT Md"/>
              </a:rPr>
              <a:t>ring.” </a:t>
            </a:r>
            <a:br>
              <a:rPr lang="en-US" sz="1800" b="0" i="1" dirty="0" smtClean="0">
                <a:solidFill>
                  <a:schemeClr val="tx1">
                    <a:lumMod val="75000"/>
                  </a:schemeClr>
                </a:solidFill>
                <a:latin typeface="+mj-lt"/>
                <a:cs typeface="Arial MT Md"/>
              </a:rPr>
            </a:br>
            <a:r>
              <a:rPr lang="en-US" sz="1800" b="0" i="1" dirty="0" smtClean="0">
                <a:solidFill>
                  <a:schemeClr val="tx1">
                    <a:lumMod val="75000"/>
                  </a:schemeClr>
                </a:solidFill>
                <a:latin typeface="+mj-lt"/>
                <a:cs typeface="Arial MT Md"/>
              </a:rPr>
              <a:t>– Alice </a:t>
            </a:r>
          </a:p>
          <a:p>
            <a:pPr marL="285750" indent="-285750" algn="l">
              <a:buClr>
                <a:schemeClr val="accent1"/>
              </a:buClr>
              <a:buFont typeface="Arial" pitchFamily="34" charset="0"/>
              <a:buChar char="•"/>
            </a:pPr>
            <a:endParaRPr lang="en-US" sz="1800" b="0" i="1" dirty="0" smtClean="0">
              <a:solidFill>
                <a:schemeClr val="tx1">
                  <a:lumMod val="75000"/>
                </a:schemeClr>
              </a:solidFill>
              <a:latin typeface="+mj-lt"/>
              <a:cs typeface="Arial MT Md"/>
            </a:endParaRPr>
          </a:p>
          <a:p>
            <a:pPr marL="285750" indent="-285750" algn="l">
              <a:buClr>
                <a:schemeClr val="accent1"/>
              </a:buClr>
              <a:buFont typeface="Arial" pitchFamily="34" charset="0"/>
              <a:buChar char="•"/>
            </a:pPr>
            <a:r>
              <a:rPr lang="en-US" sz="1800" b="0" i="1" dirty="0" smtClean="0">
                <a:solidFill>
                  <a:schemeClr val="tx1">
                    <a:lumMod val="75000"/>
                  </a:schemeClr>
                </a:solidFill>
                <a:latin typeface="+mj-lt"/>
                <a:cs typeface="Arial MT Md"/>
              </a:rPr>
              <a:t>“It </a:t>
            </a:r>
            <a:r>
              <a:rPr lang="en-US" sz="1800" b="0" i="1" dirty="0">
                <a:solidFill>
                  <a:schemeClr val="tx1">
                    <a:lumMod val="75000"/>
                  </a:schemeClr>
                </a:solidFill>
                <a:latin typeface="+mj-lt"/>
                <a:cs typeface="Arial MT Md"/>
              </a:rPr>
              <a:t>would definitely be the first choice to try, in my </a:t>
            </a:r>
            <a:r>
              <a:rPr lang="en-US" sz="1800" b="0" i="1" dirty="0" smtClean="0">
                <a:solidFill>
                  <a:schemeClr val="tx1">
                    <a:lumMod val="75000"/>
                  </a:schemeClr>
                </a:solidFill>
                <a:latin typeface="+mj-lt"/>
                <a:cs typeface="Arial MT Md"/>
              </a:rPr>
              <a:t>opinion.” – Jennifer </a:t>
            </a:r>
            <a:endParaRPr lang="en-US" sz="1800" b="0" i="1" dirty="0">
              <a:solidFill>
                <a:schemeClr val="tx1">
                  <a:lumMod val="75000"/>
                </a:schemeClr>
              </a:solidFill>
              <a:latin typeface="+mj-lt"/>
              <a:cs typeface="Arial MT Md"/>
            </a:endParaRPr>
          </a:p>
          <a:p>
            <a:pPr marL="285750" indent="-285750" algn="l">
              <a:buClr>
                <a:schemeClr val="accent1"/>
              </a:buClr>
              <a:buFont typeface="Arial" pitchFamily="34" charset="0"/>
              <a:buChar char="•"/>
            </a:pPr>
            <a:endParaRPr lang="en-US" sz="1800" b="0" i="1" dirty="0">
              <a:solidFill>
                <a:schemeClr val="tx1">
                  <a:lumMod val="75000"/>
                </a:schemeClr>
              </a:solidFill>
              <a:latin typeface="+mj-lt"/>
              <a:cs typeface="Arial MT Md"/>
            </a:endParaRPr>
          </a:p>
        </p:txBody>
      </p:sp>
      <p:pic>
        <p:nvPicPr>
          <p:cNvPr id="13313" name="Picture 1"/>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bwMode="auto">
          <a:xfrm>
            <a:off x="5210628" y="2343243"/>
            <a:ext cx="2944322" cy="20277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9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52" y="1000108"/>
            <a:ext cx="6858048" cy="542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utnik 1"/>
          <p:cNvSpPr/>
          <p:nvPr/>
        </p:nvSpPr>
        <p:spPr>
          <a:xfrm>
            <a:off x="2214546" y="214290"/>
            <a:ext cx="5720669" cy="461665"/>
          </a:xfrm>
          <a:prstGeom prst="rect">
            <a:avLst/>
          </a:prstGeom>
        </p:spPr>
        <p:txBody>
          <a:bodyPr wrap="none">
            <a:spAutoFit/>
          </a:bodyPr>
          <a:lstStyle/>
          <a:p>
            <a:r>
              <a:rPr lang="en-US" sz="2400" dirty="0"/>
              <a:t>Study design for the pharmacokinetic study. </a:t>
            </a:r>
            <a:endParaRPr lang="hr-HR" sz="2400" dirty="0"/>
          </a:p>
        </p:txBody>
      </p:sp>
    </p:spTree>
    <p:extLst>
      <p:ext uri="{BB962C8B-B14F-4D97-AF65-F5344CB8AC3E}">
        <p14:creationId xmlns:p14="http://schemas.microsoft.com/office/powerpoint/2010/main" val="3333164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2428869"/>
            <a:ext cx="4248472" cy="442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2428868"/>
            <a:ext cx="4427984" cy="428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avokutnik 2"/>
          <p:cNvSpPr/>
          <p:nvPr/>
        </p:nvSpPr>
        <p:spPr>
          <a:xfrm>
            <a:off x="1285852" y="285728"/>
            <a:ext cx="6929486" cy="2031325"/>
          </a:xfrm>
          <a:prstGeom prst="rect">
            <a:avLst/>
          </a:prstGeom>
          <a:ln>
            <a:solidFill>
              <a:schemeClr val="tx2"/>
            </a:solidFill>
          </a:ln>
        </p:spPr>
        <p:txBody>
          <a:bodyPr wrap="square">
            <a:spAutoFit/>
          </a:bodyPr>
          <a:lstStyle/>
          <a:p>
            <a:r>
              <a:rPr lang="en-US" i="1" dirty="0"/>
              <a:t>Key Points from the Pharmacokinetic Study </a:t>
            </a:r>
            <a:endParaRPr lang="en-US" dirty="0"/>
          </a:p>
          <a:p>
            <a:pPr>
              <a:buFont typeface="Arial" pitchFamily="34" charset="0"/>
              <a:buChar char="•"/>
            </a:pPr>
            <a:r>
              <a:rPr lang="en-US" dirty="0" smtClean="0"/>
              <a:t> </a:t>
            </a:r>
            <a:r>
              <a:rPr lang="en-US" dirty="0"/>
              <a:t>Steady-state plasma concentrations of progesterone were reached shortly after the first vaginal ring insertion. </a:t>
            </a:r>
          </a:p>
          <a:p>
            <a:pPr>
              <a:buFont typeface="Arial" pitchFamily="34" charset="0"/>
              <a:buChar char="•"/>
            </a:pPr>
            <a:r>
              <a:rPr lang="en-US" dirty="0" smtClean="0"/>
              <a:t> </a:t>
            </a:r>
            <a:r>
              <a:rPr lang="en-US" dirty="0"/>
              <a:t>No accumulation of progesterone was observed following administration of the second vaginal ring. </a:t>
            </a:r>
          </a:p>
          <a:p>
            <a:pPr>
              <a:buFont typeface="Arial" pitchFamily="34" charset="0"/>
              <a:buChar char="•"/>
            </a:pPr>
            <a:r>
              <a:rPr lang="en-US" dirty="0" smtClean="0"/>
              <a:t> </a:t>
            </a:r>
            <a:r>
              <a:rPr lang="en-US" dirty="0"/>
              <a:t>The initial safety profile suggested that the progesterone vaginal ring was safe, thus, phase 2 studies were conducted moving forward. </a:t>
            </a:r>
          </a:p>
        </p:txBody>
      </p:sp>
    </p:spTree>
    <p:extLst>
      <p:ext uri="{BB962C8B-B14F-4D97-AF65-F5344CB8AC3E}">
        <p14:creationId xmlns:p14="http://schemas.microsoft.com/office/powerpoint/2010/main" val="4069102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428860" y="142852"/>
            <a:ext cx="4139210" cy="461665"/>
          </a:xfrm>
          <a:prstGeom prst="rect">
            <a:avLst/>
          </a:prstGeom>
        </p:spPr>
        <p:txBody>
          <a:bodyPr wrap="none">
            <a:spAutoFit/>
          </a:bodyPr>
          <a:lstStyle/>
          <a:p>
            <a:r>
              <a:rPr lang="hr-HR" sz="2400" dirty="0" smtClean="0"/>
              <a:t>    </a:t>
            </a:r>
            <a:r>
              <a:rPr lang="en-US" sz="2400" dirty="0" smtClean="0"/>
              <a:t>Study </a:t>
            </a:r>
            <a:r>
              <a:rPr lang="en-US" sz="2400" dirty="0"/>
              <a:t>design for the phase 2 </a:t>
            </a:r>
            <a:r>
              <a:rPr lang="en-US" sz="2400" dirty="0" smtClean="0"/>
              <a:t> </a:t>
            </a:r>
            <a:endParaRPr lang="hr-HR"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8728" y="604517"/>
            <a:ext cx="6643734" cy="314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avokutnik 2"/>
          <p:cNvSpPr/>
          <p:nvPr/>
        </p:nvSpPr>
        <p:spPr>
          <a:xfrm>
            <a:off x="3714744" y="3643314"/>
            <a:ext cx="2174698" cy="461665"/>
          </a:xfrm>
          <a:prstGeom prst="rect">
            <a:avLst/>
          </a:prstGeom>
        </p:spPr>
        <p:txBody>
          <a:bodyPr wrap="none">
            <a:spAutoFit/>
          </a:bodyPr>
          <a:lstStyle/>
          <a:p>
            <a:r>
              <a:rPr lang="hr-HR" sz="2400" dirty="0" err="1"/>
              <a:t>Follow</a:t>
            </a:r>
            <a:r>
              <a:rPr lang="hr-HR" sz="2400" dirty="0"/>
              <a:t>-</a:t>
            </a:r>
            <a:r>
              <a:rPr lang="hr-HR" sz="2400" dirty="0" err="1"/>
              <a:t>up</a:t>
            </a:r>
            <a:r>
              <a:rPr lang="hr-HR" sz="2400" dirty="0"/>
              <a:t> </a:t>
            </a:r>
            <a:r>
              <a:rPr lang="hr-HR" sz="2400" dirty="0" err="1"/>
              <a:t>study</a:t>
            </a:r>
            <a:endParaRPr lang="hr-HR" sz="2400" dirty="0"/>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56" y="4286232"/>
            <a:ext cx="5643602" cy="257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266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20" y="857232"/>
            <a:ext cx="8286808" cy="5153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utnik 1"/>
          <p:cNvSpPr/>
          <p:nvPr/>
        </p:nvSpPr>
        <p:spPr>
          <a:xfrm>
            <a:off x="500034" y="285728"/>
            <a:ext cx="2968057" cy="461665"/>
          </a:xfrm>
          <a:prstGeom prst="rect">
            <a:avLst/>
          </a:prstGeom>
        </p:spPr>
        <p:txBody>
          <a:bodyPr wrap="none">
            <a:spAutoFit/>
          </a:bodyPr>
          <a:lstStyle/>
          <a:p>
            <a:r>
              <a:rPr lang="hr-HR" sz="2400" dirty="0" err="1"/>
              <a:t>Patient</a:t>
            </a:r>
            <a:r>
              <a:rPr lang="hr-HR" sz="2400" dirty="0"/>
              <a:t> </a:t>
            </a:r>
            <a:r>
              <a:rPr lang="hr-HR" sz="2400" dirty="0" err="1"/>
              <a:t>demographics</a:t>
            </a:r>
            <a:r>
              <a:rPr lang="hr-HR" sz="2400" dirty="0"/>
              <a:t> </a:t>
            </a:r>
          </a:p>
        </p:txBody>
      </p:sp>
    </p:spTree>
    <p:extLst>
      <p:ext uri="{BB962C8B-B14F-4D97-AF65-F5344CB8AC3E}">
        <p14:creationId xmlns:p14="http://schemas.microsoft.com/office/powerpoint/2010/main" val="264579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925" y="1412776"/>
            <a:ext cx="8143932" cy="47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utnik 1"/>
          <p:cNvSpPr/>
          <p:nvPr/>
        </p:nvSpPr>
        <p:spPr>
          <a:xfrm>
            <a:off x="2000232" y="357166"/>
            <a:ext cx="5349734" cy="461665"/>
          </a:xfrm>
          <a:prstGeom prst="rect">
            <a:avLst/>
          </a:prstGeom>
        </p:spPr>
        <p:txBody>
          <a:bodyPr wrap="none">
            <a:spAutoFit/>
          </a:bodyPr>
          <a:lstStyle/>
          <a:p>
            <a:r>
              <a:rPr lang="hr-HR" sz="2400" dirty="0"/>
              <a:t>Serum </a:t>
            </a:r>
            <a:r>
              <a:rPr lang="hr-HR" sz="2400" dirty="0" err="1"/>
              <a:t>estradiol</a:t>
            </a:r>
            <a:r>
              <a:rPr lang="hr-HR" sz="2400" dirty="0"/>
              <a:t> </a:t>
            </a:r>
            <a:r>
              <a:rPr lang="hr-HR" sz="2400" dirty="0" err="1"/>
              <a:t>and</a:t>
            </a:r>
            <a:r>
              <a:rPr lang="hr-HR" sz="2400" dirty="0"/>
              <a:t> </a:t>
            </a:r>
            <a:r>
              <a:rPr lang="hr-HR" sz="2400" dirty="0" err="1"/>
              <a:t>progesterone</a:t>
            </a:r>
            <a:r>
              <a:rPr lang="hr-HR" sz="2400" dirty="0"/>
              <a:t> </a:t>
            </a:r>
            <a:r>
              <a:rPr lang="hr-HR" sz="2400" dirty="0" err="1"/>
              <a:t>levels</a:t>
            </a:r>
            <a:r>
              <a:rPr lang="hr-HR" sz="2400" dirty="0"/>
              <a:t>. </a:t>
            </a:r>
          </a:p>
        </p:txBody>
      </p:sp>
      <p:sp>
        <p:nvSpPr>
          <p:cNvPr id="3" name="Strelica dolje 2"/>
          <p:cNvSpPr/>
          <p:nvPr/>
        </p:nvSpPr>
        <p:spPr>
          <a:xfrm>
            <a:off x="7812360" y="2420888"/>
            <a:ext cx="47213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Strelica dolje 3"/>
          <p:cNvSpPr/>
          <p:nvPr/>
        </p:nvSpPr>
        <p:spPr>
          <a:xfrm>
            <a:off x="3635896" y="2646159"/>
            <a:ext cx="432048" cy="540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264527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000364" y="642918"/>
            <a:ext cx="2230482" cy="461665"/>
          </a:xfrm>
          <a:prstGeom prst="rect">
            <a:avLst/>
          </a:prstGeom>
        </p:spPr>
        <p:txBody>
          <a:bodyPr wrap="none">
            <a:spAutoFit/>
          </a:bodyPr>
          <a:lstStyle/>
          <a:p>
            <a:r>
              <a:rPr lang="hr-HR" sz="2400" dirty="0" err="1"/>
              <a:t>Adverse</a:t>
            </a:r>
            <a:r>
              <a:rPr lang="hr-HR" sz="2400" dirty="0"/>
              <a:t> </a:t>
            </a:r>
            <a:r>
              <a:rPr lang="hr-HR" sz="2400" dirty="0" err="1"/>
              <a:t>events</a:t>
            </a:r>
            <a:r>
              <a:rPr lang="hr-HR" sz="24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1500174"/>
            <a:ext cx="7524328" cy="428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343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411760" y="0"/>
            <a:ext cx="6160768" cy="830997"/>
          </a:xfrm>
          <a:prstGeom prst="rect">
            <a:avLst/>
          </a:prstGeom>
        </p:spPr>
        <p:txBody>
          <a:bodyPr wrap="square">
            <a:spAutoFit/>
          </a:bodyPr>
          <a:lstStyle/>
          <a:p>
            <a:r>
              <a:rPr lang="hr-HR" sz="2400" dirty="0" err="1" smtClean="0"/>
              <a:t>Embryo</a:t>
            </a:r>
            <a:r>
              <a:rPr lang="hr-HR" sz="2400" dirty="0" smtClean="0"/>
              <a:t> Transfer </a:t>
            </a:r>
            <a:r>
              <a:rPr lang="hr-HR" sz="2400" dirty="0" err="1" smtClean="0"/>
              <a:t>Cycle</a:t>
            </a:r>
            <a:r>
              <a:rPr lang="hr-HR" sz="2400" dirty="0" smtClean="0"/>
              <a:t> Data </a:t>
            </a:r>
          </a:p>
          <a:p>
            <a:r>
              <a:rPr lang="en-US" sz="2400" dirty="0" smtClean="0"/>
              <a:t>The </a:t>
            </a:r>
            <a:r>
              <a:rPr lang="en-US" sz="2400" dirty="0"/>
              <a:t>clinical pregnancy and live birth rates. </a:t>
            </a:r>
            <a:endParaRPr lang="hr-HR"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1357298"/>
            <a:ext cx="771530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Ravni poveznik sa strelicom 3"/>
          <p:cNvCxnSpPr/>
          <p:nvPr/>
        </p:nvCxnSpPr>
        <p:spPr>
          <a:xfrm>
            <a:off x="2915816" y="1988840"/>
            <a:ext cx="0"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Ravni poveznik sa strelicom 6"/>
          <p:cNvCxnSpPr/>
          <p:nvPr/>
        </p:nvCxnSpPr>
        <p:spPr>
          <a:xfrm>
            <a:off x="6516216" y="2448456"/>
            <a:ext cx="0"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Ravni poveznik sa strelicom 7"/>
          <p:cNvCxnSpPr/>
          <p:nvPr/>
        </p:nvCxnSpPr>
        <p:spPr>
          <a:xfrm>
            <a:off x="4716016" y="2501280"/>
            <a:ext cx="0"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937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1259632" y="2204864"/>
            <a:ext cx="7143800" cy="3416320"/>
          </a:xfrm>
          <a:prstGeom prst="rect">
            <a:avLst/>
          </a:prstGeom>
          <a:ln w="73025">
            <a:solidFill>
              <a:schemeClr val="accent1"/>
            </a:solidFill>
          </a:ln>
        </p:spPr>
        <p:txBody>
          <a:bodyPr wrap="square">
            <a:spAutoFit/>
          </a:bodyPr>
          <a:lstStyle/>
          <a:p>
            <a:r>
              <a:rPr lang="hr-HR" sz="2400" i="1" dirty="0" smtClean="0"/>
              <a:t>                 </a:t>
            </a:r>
            <a:r>
              <a:rPr lang="en-US" sz="2400" i="1" dirty="0" smtClean="0"/>
              <a:t>Key </a:t>
            </a:r>
            <a:r>
              <a:rPr lang="en-US" sz="2400" i="1" dirty="0"/>
              <a:t>Points from Phase 2 Studies </a:t>
            </a:r>
            <a:endParaRPr lang="en-US" sz="2400" dirty="0"/>
          </a:p>
          <a:p>
            <a:pPr>
              <a:buFont typeface="Arial" pitchFamily="34" charset="0"/>
              <a:buChar char="•"/>
            </a:pPr>
            <a:r>
              <a:rPr lang="en-US" sz="2400" dirty="0" smtClean="0"/>
              <a:t> </a:t>
            </a:r>
            <a:r>
              <a:rPr lang="en-US" sz="2400" dirty="0"/>
              <a:t>The progesterone vaginal ring and gel adequately prepared the endometrium for pregnancy. </a:t>
            </a:r>
          </a:p>
          <a:p>
            <a:pPr>
              <a:buFont typeface="Arial" pitchFamily="34" charset="0"/>
              <a:buChar char="•"/>
            </a:pPr>
            <a:r>
              <a:rPr lang="en-US" sz="2400" dirty="0" smtClean="0"/>
              <a:t>The </a:t>
            </a:r>
            <a:r>
              <a:rPr lang="en-US" sz="2400" dirty="0"/>
              <a:t>majority of women in the vaginal ring group became pregnant compared with only a quarter of women in the vaginal gel group. </a:t>
            </a:r>
          </a:p>
          <a:p>
            <a:pPr>
              <a:buFont typeface="Arial" pitchFamily="34" charset="0"/>
              <a:buChar char="•"/>
            </a:pPr>
            <a:r>
              <a:rPr lang="en-US" sz="2400" dirty="0" smtClean="0"/>
              <a:t> </a:t>
            </a:r>
            <a:r>
              <a:rPr lang="en-US" sz="2400" dirty="0"/>
              <a:t>The progesterone vaginal ring was shown to be as safe and effective as a progesterone vaginal gel approved for luteal support during ART. </a:t>
            </a:r>
          </a:p>
        </p:txBody>
      </p:sp>
      <p:pic>
        <p:nvPicPr>
          <p:cNvPr id="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7950" y="142852"/>
            <a:ext cx="1763688" cy="1866900"/>
          </a:xfrm>
          <a:prstGeom prst="rect">
            <a:avLst/>
          </a:prstGeom>
          <a:noFill/>
          <a:ln w="9525">
            <a:noFill/>
            <a:miter lim="800000"/>
            <a:headEnd/>
            <a:tailEnd/>
          </a:ln>
          <a:effectLst/>
        </p:spPr>
      </p:pic>
    </p:spTree>
    <p:extLst>
      <p:ext uri="{BB962C8B-B14F-4D97-AF65-F5344CB8AC3E}">
        <p14:creationId xmlns:p14="http://schemas.microsoft.com/office/powerpoint/2010/main" val="462227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74700" y="-42863"/>
            <a:ext cx="6654800" cy="739776"/>
          </a:xfrm>
        </p:spPr>
        <p:txBody>
          <a:bodyPr anchor="ctr"/>
          <a:lstStyle/>
          <a:p>
            <a:pPr eaLnBrk="1" hangingPunct="1"/>
            <a:r>
              <a:rPr lang="en-US" sz="2100" smtClean="0"/>
              <a:t>The Corpus Luteum Secretes Progesterone, Preparing the Endometrium for Implantation</a:t>
            </a:r>
            <a:endParaRPr lang="he-IL" sz="2100" smtClean="0"/>
          </a:p>
        </p:txBody>
      </p:sp>
      <p:sp>
        <p:nvSpPr>
          <p:cNvPr id="43011" name="Content Placeholder 4"/>
          <p:cNvSpPr>
            <a:spLocks noGrp="1"/>
          </p:cNvSpPr>
          <p:nvPr>
            <p:ph idx="4294967295"/>
          </p:nvPr>
        </p:nvSpPr>
        <p:spPr>
          <a:xfrm>
            <a:off x="228600" y="1147763"/>
            <a:ext cx="5019675" cy="5335587"/>
          </a:xfrm>
        </p:spPr>
        <p:txBody>
          <a:bodyPr>
            <a:normAutofit fontScale="92500" lnSpcReduction="20000"/>
          </a:bodyPr>
          <a:lstStyle/>
          <a:p>
            <a:pPr eaLnBrk="1" hangingPunct="1">
              <a:spcBef>
                <a:spcPts val="600"/>
              </a:spcBef>
              <a:defRPr/>
            </a:pPr>
            <a:r>
              <a:rPr lang="en-US" dirty="0" smtClean="0">
                <a:solidFill>
                  <a:schemeClr val="tx1"/>
                </a:solidFill>
              </a:rPr>
              <a:t>After ovulation, the corpus luteum secretes large quantities of</a:t>
            </a:r>
          </a:p>
          <a:p>
            <a:pPr lvl="1" eaLnBrk="1" hangingPunct="1">
              <a:spcBef>
                <a:spcPts val="600"/>
              </a:spcBef>
              <a:defRPr/>
            </a:pPr>
            <a:r>
              <a:rPr lang="en-US" sz="1800" dirty="0" smtClean="0">
                <a:solidFill>
                  <a:schemeClr val="tx1"/>
                </a:solidFill>
              </a:rPr>
              <a:t>Estrogen</a:t>
            </a:r>
            <a:r>
              <a:rPr lang="en-US" sz="1800" baseline="30000" dirty="0" smtClean="0">
                <a:solidFill>
                  <a:schemeClr val="tx1"/>
                </a:solidFill>
              </a:rPr>
              <a:t>1</a:t>
            </a:r>
            <a:r>
              <a:rPr lang="en-US" sz="1800" dirty="0" smtClean="0">
                <a:solidFill>
                  <a:schemeClr val="tx1"/>
                </a:solidFill>
              </a:rPr>
              <a:t> </a:t>
            </a:r>
          </a:p>
          <a:p>
            <a:pPr lvl="2" eaLnBrk="1" hangingPunct="1">
              <a:spcBef>
                <a:spcPts val="600"/>
              </a:spcBef>
              <a:defRPr/>
            </a:pPr>
            <a:r>
              <a:rPr lang="en-US" dirty="0" smtClean="0">
                <a:solidFill>
                  <a:schemeClr val="tx1"/>
                </a:solidFill>
              </a:rPr>
              <a:t>Increases the number of ciliated epithelial cells lining the fallopian tubes</a:t>
            </a:r>
          </a:p>
          <a:p>
            <a:pPr lvl="2" eaLnBrk="1" hangingPunct="1">
              <a:spcBef>
                <a:spcPts val="600"/>
              </a:spcBef>
              <a:defRPr/>
            </a:pPr>
            <a:r>
              <a:rPr lang="en-US" dirty="0" smtClean="0">
                <a:solidFill>
                  <a:schemeClr val="tx1"/>
                </a:solidFill>
              </a:rPr>
              <a:t>Slightly increases cellular proliferation in the endometrium</a:t>
            </a:r>
          </a:p>
          <a:p>
            <a:pPr lvl="1" eaLnBrk="1" hangingPunct="1">
              <a:spcBef>
                <a:spcPts val="600"/>
              </a:spcBef>
              <a:defRPr/>
            </a:pPr>
            <a:r>
              <a:rPr lang="en-US" sz="1800" dirty="0" smtClean="0">
                <a:solidFill>
                  <a:schemeClr val="tx1"/>
                </a:solidFill>
              </a:rPr>
              <a:t>Progesterone</a:t>
            </a:r>
            <a:r>
              <a:rPr lang="en-US" sz="1800" baseline="30000" dirty="0" smtClean="0">
                <a:solidFill>
                  <a:schemeClr val="tx1"/>
                </a:solidFill>
              </a:rPr>
              <a:t>1</a:t>
            </a:r>
            <a:r>
              <a:rPr lang="en-US" sz="1800" dirty="0" smtClean="0">
                <a:solidFill>
                  <a:schemeClr val="tx1"/>
                </a:solidFill>
              </a:rPr>
              <a:t> </a:t>
            </a:r>
          </a:p>
          <a:p>
            <a:pPr lvl="2" eaLnBrk="1" hangingPunct="1">
              <a:spcBef>
                <a:spcPts val="600"/>
              </a:spcBef>
              <a:defRPr/>
            </a:pPr>
            <a:r>
              <a:rPr lang="en-US" dirty="0" smtClean="0">
                <a:solidFill>
                  <a:schemeClr val="tx1"/>
                </a:solidFill>
              </a:rPr>
              <a:t>Causes marked swelling and secretory development of the endometrium</a:t>
            </a:r>
          </a:p>
          <a:p>
            <a:pPr eaLnBrk="1" hangingPunct="1">
              <a:spcBef>
                <a:spcPts val="600"/>
              </a:spcBef>
              <a:defRPr/>
            </a:pPr>
            <a:r>
              <a:rPr lang="en-US" dirty="0" smtClean="0">
                <a:solidFill>
                  <a:schemeClr val="tx1"/>
                </a:solidFill>
              </a:rPr>
              <a:t>Endometrium reaches a peak thickness of 10-14 mm</a:t>
            </a:r>
            <a:r>
              <a:rPr lang="en-US" baseline="30000" dirty="0" smtClean="0">
                <a:solidFill>
                  <a:schemeClr val="tx1"/>
                </a:solidFill>
              </a:rPr>
              <a:t>2</a:t>
            </a:r>
          </a:p>
          <a:p>
            <a:pPr eaLnBrk="1" hangingPunct="1">
              <a:spcBef>
                <a:spcPts val="600"/>
              </a:spcBef>
              <a:defRPr/>
            </a:pPr>
            <a:endParaRPr lang="en-US" dirty="0" smtClean="0"/>
          </a:p>
          <a:p>
            <a:pPr marL="0" indent="0" eaLnBrk="1" hangingPunct="1">
              <a:spcBef>
                <a:spcPts val="600"/>
              </a:spcBef>
              <a:buFont typeface="Wingdings" pitchFamily="2" charset="2"/>
              <a:buNone/>
              <a:defRPr/>
            </a:pPr>
            <a:endParaRPr lang="en-US" dirty="0" smtClean="0"/>
          </a:p>
          <a:p>
            <a:pPr lvl="1" eaLnBrk="1" hangingPunct="1">
              <a:spcBef>
                <a:spcPts val="600"/>
              </a:spcBef>
              <a:defRPr/>
            </a:pPr>
            <a:endParaRPr lang="en-US" sz="2000" dirty="0" smtClean="0"/>
          </a:p>
        </p:txBody>
      </p:sp>
      <p:pic>
        <p:nvPicPr>
          <p:cNvPr id="45060" name="Picture 5" descr="Phases of endometrial growth and menstruation during each monthly female sexual cycle. eTexts Bookstore - The Online Medical Textbooks Library for Students plus USMLE Steps 123 - Google Chrom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00675" y="4168775"/>
            <a:ext cx="344805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Stages of follicular growth in the ovary, also showing formation of the corpus luteum. eTexts Bookstore - The Online Medical Textbooks Library for Students plus USMLE Steps 123 - Google Chrome"/>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07038" y="1090613"/>
            <a:ext cx="2986087"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5"/>
          <p:cNvSpPr>
            <a:spLocks noChangeArrowheads="1"/>
          </p:cNvSpPr>
          <p:nvPr/>
        </p:nvSpPr>
        <p:spPr bwMode="auto">
          <a:xfrm>
            <a:off x="539750" y="6165850"/>
            <a:ext cx="7910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000000"/>
              </a:buClr>
              <a:buFont typeface="Wingdings" pitchFamily="2" charset="2"/>
              <a:buNone/>
            </a:pPr>
            <a:r>
              <a:rPr lang="en-US" sz="1000">
                <a:solidFill>
                  <a:srgbClr val="000000"/>
                </a:solidFill>
              </a:rPr>
              <a:t>1. Guyton AC, Hall JE, eds. </a:t>
            </a:r>
            <a:r>
              <a:rPr lang="en-US" sz="1000" i="1">
                <a:solidFill>
                  <a:srgbClr val="000000"/>
                </a:solidFill>
              </a:rPr>
              <a:t>Textbook of Medical Physiology</a:t>
            </a:r>
            <a:r>
              <a:rPr lang="en-US" sz="1000">
                <a:solidFill>
                  <a:srgbClr val="000000"/>
                </a:solidFill>
              </a:rPr>
              <a:t>. 11th ed. 2006. 2. Fritz MA, Speroff L, eds. </a:t>
            </a:r>
            <a:r>
              <a:rPr lang="en-US" sz="1000" i="1">
                <a:solidFill>
                  <a:srgbClr val="000000"/>
                </a:solidFill>
              </a:rPr>
              <a:t>Clinical Gynecologic Endocrinology and Infertility</a:t>
            </a:r>
            <a:r>
              <a:rPr lang="en-US" sz="1000">
                <a:solidFill>
                  <a:srgbClr val="000000"/>
                </a:solidFill>
              </a:rPr>
              <a:t>. 8th ed. 2011. </a:t>
            </a:r>
          </a:p>
        </p:txBody>
      </p:sp>
      <p:sp>
        <p:nvSpPr>
          <p:cNvPr id="2" name="Oval 1"/>
          <p:cNvSpPr>
            <a:spLocks noChangeArrowheads="1"/>
          </p:cNvSpPr>
          <p:nvPr/>
        </p:nvSpPr>
        <p:spPr bwMode="auto">
          <a:xfrm>
            <a:off x="6372225" y="3314700"/>
            <a:ext cx="1076325" cy="27622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Clr>
                <a:srgbClr val="000000"/>
              </a:buClr>
              <a:buFont typeface="Wingdings" pitchFamily="2" charset="2"/>
              <a:buChar char="§"/>
            </a:pPr>
            <a:endParaRPr lang="he-IL">
              <a:solidFill>
                <a:srgbClr val="000000"/>
              </a:solidFill>
            </a:endParaRPr>
          </a:p>
        </p:txBody>
      </p:sp>
    </p:spTree>
    <p:extLst>
      <p:ext uri="{BB962C8B-B14F-4D97-AF65-F5344CB8AC3E}">
        <p14:creationId xmlns:p14="http://schemas.microsoft.com/office/powerpoint/2010/main" val="227835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707904" y="404663"/>
            <a:ext cx="1988045" cy="461665"/>
          </a:xfrm>
          <a:prstGeom prst="rect">
            <a:avLst/>
          </a:prstGeom>
          <a:ln w="41275">
            <a:solidFill>
              <a:srgbClr val="FF0000"/>
            </a:solidFill>
          </a:ln>
        </p:spPr>
        <p:txBody>
          <a:bodyPr wrap="none">
            <a:spAutoFit/>
          </a:bodyPr>
          <a:lstStyle/>
          <a:p>
            <a:r>
              <a:rPr lang="hr-HR" sz="2400" dirty="0" err="1"/>
              <a:t>Phase</a:t>
            </a:r>
            <a:r>
              <a:rPr lang="hr-HR" sz="2400" dirty="0"/>
              <a:t> 3 </a:t>
            </a:r>
            <a:r>
              <a:rPr lang="hr-HR" sz="2400" dirty="0" err="1" smtClean="0"/>
              <a:t>Study</a:t>
            </a:r>
            <a:r>
              <a:rPr lang="hr-HR" sz="2400" dirty="0" smtClean="0"/>
              <a:t> </a:t>
            </a:r>
            <a:endParaRPr lang="hr-HR"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20" y="928670"/>
            <a:ext cx="862012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066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538" y="912813"/>
            <a:ext cx="8923337" cy="503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utnik 1"/>
          <p:cNvSpPr/>
          <p:nvPr/>
        </p:nvSpPr>
        <p:spPr>
          <a:xfrm>
            <a:off x="2843808" y="332656"/>
            <a:ext cx="3998595" cy="461665"/>
          </a:xfrm>
          <a:prstGeom prst="rect">
            <a:avLst/>
          </a:prstGeom>
          <a:ln w="19050">
            <a:solidFill>
              <a:srgbClr val="FF0000"/>
            </a:solidFill>
          </a:ln>
        </p:spPr>
        <p:txBody>
          <a:bodyPr wrap="none">
            <a:spAutoFit/>
          </a:bodyPr>
          <a:lstStyle/>
          <a:p>
            <a:r>
              <a:rPr lang="en-US" sz="2400" dirty="0"/>
              <a:t>The sequence of study events</a:t>
            </a:r>
            <a:r>
              <a:rPr lang="en-US" dirty="0"/>
              <a:t>. </a:t>
            </a:r>
            <a:endParaRPr lang="hr-HR" dirty="0"/>
          </a:p>
        </p:txBody>
      </p:sp>
    </p:spTree>
    <p:extLst>
      <p:ext uri="{BB962C8B-B14F-4D97-AF65-F5344CB8AC3E}">
        <p14:creationId xmlns:p14="http://schemas.microsoft.com/office/powerpoint/2010/main" val="1305105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48" y="928670"/>
            <a:ext cx="7572428" cy="542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utnik 1"/>
          <p:cNvSpPr/>
          <p:nvPr/>
        </p:nvSpPr>
        <p:spPr>
          <a:xfrm>
            <a:off x="2627784" y="476672"/>
            <a:ext cx="3648756" cy="461665"/>
          </a:xfrm>
          <a:prstGeom prst="rect">
            <a:avLst/>
          </a:prstGeom>
          <a:ln w="31750">
            <a:solidFill>
              <a:srgbClr val="FF0000"/>
            </a:solidFill>
          </a:ln>
        </p:spPr>
        <p:txBody>
          <a:bodyPr wrap="none">
            <a:spAutoFit/>
          </a:bodyPr>
          <a:lstStyle/>
          <a:p>
            <a:r>
              <a:rPr lang="hr-HR" sz="2400" dirty="0" err="1"/>
              <a:t>The</a:t>
            </a:r>
            <a:r>
              <a:rPr lang="hr-HR" sz="2400" dirty="0"/>
              <a:t> </a:t>
            </a:r>
            <a:r>
              <a:rPr lang="hr-HR" sz="2400" dirty="0" err="1"/>
              <a:t>disposition</a:t>
            </a:r>
            <a:r>
              <a:rPr lang="hr-HR" sz="2400" dirty="0"/>
              <a:t> </a:t>
            </a:r>
            <a:r>
              <a:rPr lang="hr-HR" sz="2400" dirty="0" err="1"/>
              <a:t>of</a:t>
            </a:r>
            <a:r>
              <a:rPr lang="hr-HR" sz="2400" dirty="0"/>
              <a:t> </a:t>
            </a:r>
            <a:r>
              <a:rPr lang="hr-HR" sz="2400" dirty="0" err="1"/>
              <a:t>subjects</a:t>
            </a:r>
            <a:r>
              <a:rPr lang="hr-HR" sz="2400" dirty="0"/>
              <a:t>. </a:t>
            </a:r>
          </a:p>
        </p:txBody>
      </p:sp>
    </p:spTree>
    <p:extLst>
      <p:ext uri="{BB962C8B-B14F-4D97-AF65-F5344CB8AC3E}">
        <p14:creationId xmlns:p14="http://schemas.microsoft.com/office/powerpoint/2010/main" val="3948819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5802" y="1060966"/>
            <a:ext cx="74390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utnik 1"/>
          <p:cNvSpPr/>
          <p:nvPr/>
        </p:nvSpPr>
        <p:spPr>
          <a:xfrm>
            <a:off x="2339752" y="404664"/>
            <a:ext cx="4628575" cy="461665"/>
          </a:xfrm>
          <a:prstGeom prst="rect">
            <a:avLst/>
          </a:prstGeom>
        </p:spPr>
        <p:txBody>
          <a:bodyPr wrap="none">
            <a:spAutoFit/>
          </a:bodyPr>
          <a:lstStyle/>
          <a:p>
            <a:r>
              <a:rPr lang="hr-HR" sz="2400" dirty="0" err="1"/>
              <a:t>Reasons</a:t>
            </a:r>
            <a:r>
              <a:rPr lang="hr-HR" sz="2400" dirty="0"/>
              <a:t> for </a:t>
            </a:r>
            <a:r>
              <a:rPr lang="hr-HR" sz="2400" dirty="0" err="1"/>
              <a:t>study</a:t>
            </a:r>
            <a:r>
              <a:rPr lang="hr-HR" sz="2400" dirty="0"/>
              <a:t> </a:t>
            </a:r>
            <a:r>
              <a:rPr lang="hr-HR" sz="2400" dirty="0" err="1"/>
              <a:t>discontinuations</a:t>
            </a:r>
            <a:r>
              <a:rPr lang="hr-HR" dirty="0"/>
              <a:t>. </a:t>
            </a:r>
          </a:p>
        </p:txBody>
      </p:sp>
    </p:spTree>
    <p:extLst>
      <p:ext uri="{BB962C8B-B14F-4D97-AF65-F5344CB8AC3E}">
        <p14:creationId xmlns:p14="http://schemas.microsoft.com/office/powerpoint/2010/main" val="3788106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1357298"/>
            <a:ext cx="7387184" cy="457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utnik 1"/>
          <p:cNvSpPr/>
          <p:nvPr/>
        </p:nvSpPr>
        <p:spPr>
          <a:xfrm>
            <a:off x="1324755" y="620688"/>
            <a:ext cx="7000924" cy="461665"/>
          </a:xfrm>
          <a:prstGeom prst="rect">
            <a:avLst/>
          </a:prstGeom>
        </p:spPr>
        <p:txBody>
          <a:bodyPr wrap="square">
            <a:spAutoFit/>
          </a:bodyPr>
          <a:lstStyle/>
          <a:p>
            <a:r>
              <a:rPr lang="en-US" sz="2400" dirty="0"/>
              <a:t>Clinical pregnancy rates for all women (aged 18–42). </a:t>
            </a:r>
            <a:endParaRPr lang="hr-HR" sz="2400" dirty="0"/>
          </a:p>
        </p:txBody>
      </p:sp>
    </p:spTree>
    <p:extLst>
      <p:ext uri="{BB962C8B-B14F-4D97-AF65-F5344CB8AC3E}">
        <p14:creationId xmlns:p14="http://schemas.microsoft.com/office/powerpoint/2010/main" val="3771920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338" y="1556792"/>
            <a:ext cx="907732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utnik 1"/>
          <p:cNvSpPr/>
          <p:nvPr/>
        </p:nvSpPr>
        <p:spPr>
          <a:xfrm>
            <a:off x="1043608" y="707504"/>
            <a:ext cx="7572428" cy="461665"/>
          </a:xfrm>
          <a:prstGeom prst="rect">
            <a:avLst/>
          </a:prstGeom>
        </p:spPr>
        <p:txBody>
          <a:bodyPr wrap="square">
            <a:spAutoFit/>
          </a:bodyPr>
          <a:lstStyle/>
          <a:p>
            <a:r>
              <a:rPr lang="en-US" sz="2400" dirty="0"/>
              <a:t>Clinical pregnancy rates for women aged 18–34 and 35–42. </a:t>
            </a:r>
            <a:endParaRPr lang="hr-HR" sz="2400" dirty="0"/>
          </a:p>
        </p:txBody>
      </p:sp>
    </p:spTree>
    <p:extLst>
      <p:ext uri="{BB962C8B-B14F-4D97-AF65-F5344CB8AC3E}">
        <p14:creationId xmlns:p14="http://schemas.microsoft.com/office/powerpoint/2010/main" val="3337531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563" y="1014413"/>
            <a:ext cx="77628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utnik 1"/>
          <p:cNvSpPr/>
          <p:nvPr/>
        </p:nvSpPr>
        <p:spPr>
          <a:xfrm>
            <a:off x="3347864" y="260647"/>
            <a:ext cx="2147254" cy="461665"/>
          </a:xfrm>
          <a:prstGeom prst="rect">
            <a:avLst/>
          </a:prstGeom>
        </p:spPr>
        <p:txBody>
          <a:bodyPr wrap="none">
            <a:spAutoFit/>
          </a:bodyPr>
          <a:lstStyle/>
          <a:p>
            <a:r>
              <a:rPr lang="en-US" sz="2400" dirty="0" smtClean="0"/>
              <a:t>Live </a:t>
            </a:r>
            <a:r>
              <a:rPr lang="en-US" sz="2400" dirty="0"/>
              <a:t>birth </a:t>
            </a:r>
            <a:r>
              <a:rPr lang="en-US" sz="2400" dirty="0" smtClean="0"/>
              <a:t>rates</a:t>
            </a:r>
            <a:r>
              <a:rPr lang="en-US" dirty="0" smtClean="0"/>
              <a:t> </a:t>
            </a:r>
            <a:endParaRPr lang="hr-HR" dirty="0"/>
          </a:p>
        </p:txBody>
      </p:sp>
    </p:spTree>
    <p:extLst>
      <p:ext uri="{BB962C8B-B14F-4D97-AF65-F5344CB8AC3E}">
        <p14:creationId xmlns:p14="http://schemas.microsoft.com/office/powerpoint/2010/main" val="2195431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627784" y="692696"/>
            <a:ext cx="3793090" cy="461665"/>
          </a:xfrm>
          <a:prstGeom prst="rect">
            <a:avLst/>
          </a:prstGeom>
        </p:spPr>
        <p:txBody>
          <a:bodyPr wrap="none">
            <a:spAutoFit/>
          </a:bodyPr>
          <a:lstStyle/>
          <a:p>
            <a:r>
              <a:rPr lang="en-US" sz="2400" dirty="0" smtClean="0"/>
              <a:t>Spontaneous </a:t>
            </a:r>
            <a:r>
              <a:rPr lang="en-US" sz="2400" dirty="0"/>
              <a:t>abortion </a:t>
            </a:r>
            <a:r>
              <a:rPr lang="en-US" sz="2400" dirty="0" smtClean="0"/>
              <a:t>rates </a:t>
            </a:r>
            <a:endParaRPr lang="hr-HR" sz="2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075" y="1412776"/>
            <a:ext cx="7943850" cy="439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189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2771800" y="548680"/>
            <a:ext cx="3820405" cy="461665"/>
          </a:xfrm>
          <a:prstGeom prst="rect">
            <a:avLst/>
          </a:prstGeom>
        </p:spPr>
        <p:txBody>
          <a:bodyPr wrap="none">
            <a:spAutoFit/>
          </a:bodyPr>
          <a:lstStyle/>
          <a:p>
            <a:r>
              <a:rPr lang="hr-HR" sz="2400" dirty="0" err="1"/>
              <a:t>Biochemical</a:t>
            </a:r>
            <a:r>
              <a:rPr lang="hr-HR" sz="2400" dirty="0"/>
              <a:t> </a:t>
            </a:r>
            <a:r>
              <a:rPr lang="hr-HR" sz="2400" dirty="0" err="1"/>
              <a:t>pregnancy</a:t>
            </a:r>
            <a:r>
              <a:rPr lang="hr-HR" sz="2400" dirty="0"/>
              <a:t> </a:t>
            </a:r>
            <a:r>
              <a:rPr lang="hr-HR" sz="2400" dirty="0" err="1"/>
              <a:t>rates</a:t>
            </a:r>
            <a:r>
              <a:rPr lang="hr-HR" sz="2400" dirty="0"/>
              <a:t>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7224" y="1357313"/>
            <a:ext cx="7429552" cy="478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447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843808" y="404664"/>
            <a:ext cx="3267626" cy="461665"/>
          </a:xfrm>
          <a:prstGeom prst="rect">
            <a:avLst/>
          </a:prstGeom>
        </p:spPr>
        <p:txBody>
          <a:bodyPr wrap="none">
            <a:spAutoFit/>
          </a:bodyPr>
          <a:lstStyle/>
          <a:p>
            <a:r>
              <a:rPr lang="hr-HR" sz="2400" dirty="0" err="1"/>
              <a:t>Ectopic</a:t>
            </a:r>
            <a:r>
              <a:rPr lang="hr-HR" sz="2400" dirty="0"/>
              <a:t> </a:t>
            </a:r>
            <a:r>
              <a:rPr lang="hr-HR" sz="2400" dirty="0" err="1"/>
              <a:t>pregnancy</a:t>
            </a:r>
            <a:r>
              <a:rPr lang="hr-HR" sz="2400" dirty="0"/>
              <a:t> </a:t>
            </a:r>
            <a:r>
              <a:rPr lang="hr-HR" sz="2400" dirty="0" err="1"/>
              <a:t>rates</a:t>
            </a:r>
            <a:r>
              <a:rPr lang="hr-HR" sz="2400" dirty="0"/>
              <a:t>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034" y="1000108"/>
            <a:ext cx="8105775" cy="478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62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74700" y="-42863"/>
            <a:ext cx="6654800" cy="739776"/>
          </a:xfrm>
        </p:spPr>
        <p:txBody>
          <a:bodyPr anchor="ctr"/>
          <a:lstStyle/>
          <a:p>
            <a:pPr eaLnBrk="1" hangingPunct="1"/>
            <a:r>
              <a:rPr lang="en-US" sz="2100" smtClean="0"/>
              <a:t>ART Involves the Direct Manipulation of Oocytes Outside the Body</a:t>
            </a:r>
          </a:p>
        </p:txBody>
      </p:sp>
      <p:sp>
        <p:nvSpPr>
          <p:cNvPr id="49155" name="Content Placeholder 2"/>
          <p:cNvSpPr>
            <a:spLocks noGrp="1"/>
          </p:cNvSpPr>
          <p:nvPr>
            <p:ph type="body" sz="quarter" idx="10"/>
          </p:nvPr>
        </p:nvSpPr>
        <p:spPr/>
        <p:txBody>
          <a:bodyPr/>
          <a:lstStyle/>
          <a:p>
            <a:pPr eaLnBrk="1" hangingPunct="1">
              <a:defRPr/>
            </a:pPr>
            <a:r>
              <a:rPr lang="en-US" dirty="0" smtClean="0">
                <a:solidFill>
                  <a:schemeClr val="tx1"/>
                </a:solidFill>
              </a:rPr>
              <a:t>In vitro fertilization (IVF) is the primary method of ART</a:t>
            </a:r>
          </a:p>
          <a:p>
            <a:pPr eaLnBrk="1" hangingPunct="1">
              <a:defRPr/>
            </a:pPr>
            <a:r>
              <a:rPr lang="en-US" dirty="0" smtClean="0">
                <a:solidFill>
                  <a:schemeClr val="tx1"/>
                </a:solidFill>
              </a:rPr>
              <a:t>IVF is a multi-step process</a:t>
            </a:r>
          </a:p>
          <a:p>
            <a:pPr marL="0" indent="0" eaLnBrk="1" hangingPunct="1">
              <a:buFont typeface="Wingdings" pitchFamily="2" charset="2"/>
              <a:buNone/>
              <a:defRPr/>
            </a:pPr>
            <a:endParaRPr lang="en-US" sz="2200" dirty="0" smtClean="0">
              <a:solidFill>
                <a:schemeClr val="tx1"/>
              </a:solidFill>
            </a:endParaRPr>
          </a:p>
        </p:txBody>
      </p:sp>
      <p:sp>
        <p:nvSpPr>
          <p:cNvPr id="57348" name="Text Box 39"/>
          <p:cNvSpPr txBox="1">
            <a:spLocks noChangeArrowheads="1"/>
          </p:cNvSpPr>
          <p:nvPr/>
        </p:nvSpPr>
        <p:spPr bwMode="auto">
          <a:xfrm>
            <a:off x="611188" y="5876925"/>
            <a:ext cx="82946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404040"/>
                </a:solidFill>
              </a:rPr>
              <a:t>*Extra oocytes or embryos may be cryopreserved for future use.</a:t>
            </a:r>
          </a:p>
          <a:p>
            <a:pPr eaLnBrk="1" hangingPunct="1"/>
            <a:r>
              <a:rPr lang="en-US" sz="1000">
                <a:solidFill>
                  <a:srgbClr val="000000"/>
                </a:solidFill>
              </a:rPr>
              <a:t>ASRM. Assisted Reproductive Technologies: A guide for patients. Available at: http://www.asrm.org/uploadedFiles/ASRM_Content/Resources/ Patient_Resources/Fact_Sheets_and_Info_Booklets/ART.pdf. Accessed on December 16, 2011.</a:t>
            </a:r>
          </a:p>
        </p:txBody>
      </p:sp>
      <p:grpSp>
        <p:nvGrpSpPr>
          <p:cNvPr id="3" name="Group 30721"/>
          <p:cNvGrpSpPr>
            <a:grpSpLocks/>
          </p:cNvGrpSpPr>
          <p:nvPr/>
        </p:nvGrpSpPr>
        <p:grpSpPr bwMode="auto">
          <a:xfrm>
            <a:off x="341760" y="3539262"/>
            <a:ext cx="1789825" cy="989050"/>
            <a:chOff x="374071" y="2641573"/>
            <a:chExt cx="1205869" cy="600331"/>
          </a:xfrm>
          <a:solidFill>
            <a:srgbClr val="CD071E"/>
          </a:solidFill>
        </p:grpSpPr>
        <p:sp>
          <p:nvSpPr>
            <p:cNvPr id="6" name="Rounded Rectangle 5"/>
            <p:cNvSpPr/>
            <p:nvPr/>
          </p:nvSpPr>
          <p:spPr>
            <a:xfrm>
              <a:off x="374071" y="2641573"/>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5"/>
            <p:cNvSpPr/>
            <p:nvPr/>
          </p:nvSpPr>
          <p:spPr>
            <a:xfrm>
              <a:off x="423946" y="2685011"/>
              <a:ext cx="1106118" cy="513456"/>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Oocyte retrieval  and maturation*</a:t>
              </a:r>
              <a:endParaRPr lang="en-US" baseline="30000" dirty="0">
                <a:solidFill>
                  <a:srgbClr val="FFFFFF"/>
                </a:solidFill>
              </a:endParaRPr>
            </a:p>
          </p:txBody>
        </p:sp>
      </p:grpSp>
      <p:grpSp>
        <p:nvGrpSpPr>
          <p:cNvPr id="4" name="Group 30723"/>
          <p:cNvGrpSpPr>
            <a:grpSpLocks/>
          </p:cNvGrpSpPr>
          <p:nvPr/>
        </p:nvGrpSpPr>
        <p:grpSpPr bwMode="auto">
          <a:xfrm>
            <a:off x="2618235" y="3536646"/>
            <a:ext cx="1848254" cy="991666"/>
            <a:chOff x="374071" y="4347616"/>
            <a:chExt cx="1205869" cy="600331"/>
          </a:xfrm>
          <a:solidFill>
            <a:srgbClr val="CD071E"/>
          </a:solidFill>
        </p:grpSpPr>
        <p:sp>
          <p:nvSpPr>
            <p:cNvPr id="9" name="Rounded Rectangle 8"/>
            <p:cNvSpPr/>
            <p:nvPr/>
          </p:nvSpPr>
          <p:spPr>
            <a:xfrm>
              <a:off x="374071" y="4347616"/>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11"/>
            <p:cNvSpPr/>
            <p:nvPr/>
          </p:nvSpPr>
          <p:spPr>
            <a:xfrm>
              <a:off x="374072" y="4391054"/>
              <a:ext cx="1155993" cy="513456"/>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Fertilization</a:t>
              </a:r>
            </a:p>
          </p:txBody>
        </p:sp>
      </p:grpSp>
      <p:grpSp>
        <p:nvGrpSpPr>
          <p:cNvPr id="5" name="Group 30724"/>
          <p:cNvGrpSpPr>
            <a:grpSpLocks/>
          </p:cNvGrpSpPr>
          <p:nvPr/>
        </p:nvGrpSpPr>
        <p:grpSpPr bwMode="auto">
          <a:xfrm>
            <a:off x="4843711" y="3544283"/>
            <a:ext cx="1785114" cy="991666"/>
            <a:chOff x="1882570" y="4347616"/>
            <a:chExt cx="1205869" cy="600331"/>
          </a:xfrm>
          <a:solidFill>
            <a:srgbClr val="CD071E"/>
          </a:solidFill>
        </p:grpSpPr>
        <p:sp>
          <p:nvSpPr>
            <p:cNvPr id="12" name="Rounded Rectangle 11"/>
            <p:cNvSpPr/>
            <p:nvPr/>
          </p:nvSpPr>
          <p:spPr>
            <a:xfrm>
              <a:off x="1882570" y="4347616"/>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14"/>
            <p:cNvSpPr/>
            <p:nvPr/>
          </p:nvSpPr>
          <p:spPr>
            <a:xfrm>
              <a:off x="1932446" y="4391054"/>
              <a:ext cx="1106118" cy="513456"/>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ts val="0"/>
                </a:spcBef>
                <a:spcAft>
                  <a:spcPts val="0"/>
                </a:spcAft>
                <a:buClr>
                  <a:srgbClr val="000000"/>
                </a:buClr>
                <a:buFont typeface="Wingdings" pitchFamily="2" charset="2"/>
                <a:buNone/>
                <a:defRPr/>
              </a:pPr>
              <a:r>
                <a:rPr lang="en-US" dirty="0">
                  <a:solidFill>
                    <a:srgbClr val="FFFFFF"/>
                  </a:solidFill>
                </a:rPr>
                <a:t>Assessment of embryos</a:t>
              </a:r>
            </a:p>
            <a:p>
              <a:pPr algn="ctr" defTabSz="711200" fontAlgn="auto">
                <a:lnSpc>
                  <a:spcPct val="90000"/>
                </a:lnSpc>
                <a:spcBef>
                  <a:spcPts val="0"/>
                </a:spcBef>
                <a:spcAft>
                  <a:spcPts val="0"/>
                </a:spcAft>
                <a:buClr>
                  <a:srgbClr val="000000"/>
                </a:buClr>
                <a:buFont typeface="Wingdings" pitchFamily="2" charset="2"/>
                <a:buNone/>
                <a:defRPr/>
              </a:pPr>
              <a:r>
                <a:rPr lang="en-US" dirty="0">
                  <a:solidFill>
                    <a:srgbClr val="FFFFFF"/>
                  </a:solidFill>
                </a:rPr>
                <a:t>(Day 3 or 5)*</a:t>
              </a:r>
            </a:p>
          </p:txBody>
        </p:sp>
      </p:grpSp>
      <p:grpSp>
        <p:nvGrpSpPr>
          <p:cNvPr id="8" name="Group 30726"/>
          <p:cNvGrpSpPr>
            <a:grpSpLocks/>
          </p:cNvGrpSpPr>
          <p:nvPr/>
        </p:nvGrpSpPr>
        <p:grpSpPr bwMode="auto">
          <a:xfrm>
            <a:off x="6969421" y="3543859"/>
            <a:ext cx="1787469" cy="989050"/>
            <a:chOff x="1882570" y="2641573"/>
            <a:chExt cx="1205869" cy="600331"/>
          </a:xfrm>
          <a:solidFill>
            <a:srgbClr val="CD071E"/>
          </a:solidFill>
        </p:grpSpPr>
        <p:sp>
          <p:nvSpPr>
            <p:cNvPr id="15" name="Rounded Rectangle 14"/>
            <p:cNvSpPr/>
            <p:nvPr/>
          </p:nvSpPr>
          <p:spPr>
            <a:xfrm>
              <a:off x="1882570" y="2641573"/>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20"/>
            <p:cNvSpPr/>
            <p:nvPr/>
          </p:nvSpPr>
          <p:spPr>
            <a:xfrm>
              <a:off x="1932446" y="2685011"/>
              <a:ext cx="1106118" cy="513456"/>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ea typeface="ＭＳ Ｐゴシック" charset="-128"/>
                </a:rPr>
                <a:t>Embryo transfer</a:t>
              </a:r>
            </a:p>
          </p:txBody>
        </p:sp>
      </p:grpSp>
      <p:grpSp>
        <p:nvGrpSpPr>
          <p:cNvPr id="11" name="Group 30721"/>
          <p:cNvGrpSpPr>
            <a:grpSpLocks/>
          </p:cNvGrpSpPr>
          <p:nvPr/>
        </p:nvGrpSpPr>
        <p:grpSpPr bwMode="auto">
          <a:xfrm>
            <a:off x="303494" y="2222395"/>
            <a:ext cx="1789825" cy="989050"/>
            <a:chOff x="374071" y="2641573"/>
            <a:chExt cx="1205869" cy="600331"/>
          </a:xfrm>
          <a:solidFill>
            <a:srgbClr val="CD071E"/>
          </a:solidFill>
        </p:grpSpPr>
        <p:sp>
          <p:nvSpPr>
            <p:cNvPr id="18" name="Rounded Rectangle 17"/>
            <p:cNvSpPr/>
            <p:nvPr/>
          </p:nvSpPr>
          <p:spPr>
            <a:xfrm>
              <a:off x="374071" y="2641573"/>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5"/>
            <p:cNvSpPr/>
            <p:nvPr/>
          </p:nvSpPr>
          <p:spPr>
            <a:xfrm>
              <a:off x="423946" y="2685011"/>
              <a:ext cx="1106118" cy="513456"/>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Controlled ovarian stimulation</a:t>
              </a:r>
              <a:endParaRPr lang="en-US" baseline="30000" dirty="0">
                <a:solidFill>
                  <a:srgbClr val="FFFFFF"/>
                </a:solidFill>
              </a:endParaRPr>
            </a:p>
          </p:txBody>
        </p:sp>
      </p:grpSp>
      <p:grpSp>
        <p:nvGrpSpPr>
          <p:cNvPr id="14" name="Group 30721"/>
          <p:cNvGrpSpPr>
            <a:grpSpLocks/>
          </p:cNvGrpSpPr>
          <p:nvPr/>
        </p:nvGrpSpPr>
        <p:grpSpPr bwMode="auto">
          <a:xfrm>
            <a:off x="2618235" y="4920669"/>
            <a:ext cx="1848255" cy="989050"/>
            <a:chOff x="374071" y="2641573"/>
            <a:chExt cx="1205869" cy="600331"/>
          </a:xfrm>
          <a:solidFill>
            <a:srgbClr val="CD071E"/>
          </a:solidFill>
        </p:grpSpPr>
        <p:sp>
          <p:nvSpPr>
            <p:cNvPr id="21" name="Rounded Rectangle 20"/>
            <p:cNvSpPr/>
            <p:nvPr/>
          </p:nvSpPr>
          <p:spPr>
            <a:xfrm>
              <a:off x="374071" y="2641573"/>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5"/>
            <p:cNvSpPr/>
            <p:nvPr/>
          </p:nvSpPr>
          <p:spPr>
            <a:xfrm>
              <a:off x="423946" y="2685011"/>
              <a:ext cx="1106118" cy="513456"/>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Implantation assessment</a:t>
              </a:r>
              <a:endParaRPr lang="en-US" baseline="30000" dirty="0">
                <a:solidFill>
                  <a:srgbClr val="FFFFFF"/>
                </a:solidFill>
              </a:endParaRPr>
            </a:p>
          </p:txBody>
        </p:sp>
      </p:grpSp>
      <p:grpSp>
        <p:nvGrpSpPr>
          <p:cNvPr id="17" name="Group 30723"/>
          <p:cNvGrpSpPr>
            <a:grpSpLocks/>
          </p:cNvGrpSpPr>
          <p:nvPr/>
        </p:nvGrpSpPr>
        <p:grpSpPr bwMode="auto">
          <a:xfrm>
            <a:off x="4843712" y="4918053"/>
            <a:ext cx="1820702" cy="991666"/>
            <a:chOff x="374071" y="4347616"/>
            <a:chExt cx="1205869" cy="600331"/>
          </a:xfrm>
          <a:solidFill>
            <a:srgbClr val="CD071E"/>
          </a:solidFill>
        </p:grpSpPr>
        <p:sp>
          <p:nvSpPr>
            <p:cNvPr id="24" name="Rounded Rectangle 23"/>
            <p:cNvSpPr/>
            <p:nvPr/>
          </p:nvSpPr>
          <p:spPr>
            <a:xfrm>
              <a:off x="374071" y="4347616"/>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11"/>
            <p:cNvSpPr/>
            <p:nvPr/>
          </p:nvSpPr>
          <p:spPr>
            <a:xfrm>
              <a:off x="374072" y="4391054"/>
              <a:ext cx="1155993" cy="513456"/>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Pregnancy monitoring</a:t>
              </a:r>
            </a:p>
          </p:txBody>
        </p:sp>
      </p:grpSp>
      <p:sp>
        <p:nvSpPr>
          <p:cNvPr id="2" name="Down Arrow 1"/>
          <p:cNvSpPr/>
          <p:nvPr/>
        </p:nvSpPr>
        <p:spPr bwMode="auto">
          <a:xfrm>
            <a:off x="1098550" y="3257550"/>
            <a:ext cx="198438" cy="250825"/>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sp>
        <p:nvSpPr>
          <p:cNvPr id="27" name="Down Arrow 26"/>
          <p:cNvSpPr/>
          <p:nvPr/>
        </p:nvSpPr>
        <p:spPr bwMode="auto">
          <a:xfrm rot="16200000">
            <a:off x="2259807" y="3907631"/>
            <a:ext cx="198438" cy="250825"/>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sp>
        <p:nvSpPr>
          <p:cNvPr id="28" name="Down Arrow 27"/>
          <p:cNvSpPr/>
          <p:nvPr/>
        </p:nvSpPr>
        <p:spPr bwMode="auto">
          <a:xfrm rot="16200000">
            <a:off x="4537869" y="3907631"/>
            <a:ext cx="198438" cy="250825"/>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sp>
        <p:nvSpPr>
          <p:cNvPr id="29" name="Down Arrow 28"/>
          <p:cNvSpPr/>
          <p:nvPr/>
        </p:nvSpPr>
        <p:spPr bwMode="auto">
          <a:xfrm rot="16200000">
            <a:off x="6695282" y="3906044"/>
            <a:ext cx="198437" cy="250825"/>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sp>
        <p:nvSpPr>
          <p:cNvPr id="30" name="Down Arrow 29"/>
          <p:cNvSpPr/>
          <p:nvPr/>
        </p:nvSpPr>
        <p:spPr bwMode="auto">
          <a:xfrm rot="16200000">
            <a:off x="4555332" y="5288756"/>
            <a:ext cx="198438" cy="250825"/>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sp>
        <p:nvSpPr>
          <p:cNvPr id="31" name="Down Arrow 30"/>
          <p:cNvSpPr/>
          <p:nvPr/>
        </p:nvSpPr>
        <p:spPr bwMode="auto">
          <a:xfrm rot="16200000">
            <a:off x="2259807" y="5288756"/>
            <a:ext cx="198438" cy="250825"/>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sp>
        <p:nvSpPr>
          <p:cNvPr id="32" name="Rectangle 31"/>
          <p:cNvSpPr/>
          <p:nvPr/>
        </p:nvSpPr>
        <p:spPr>
          <a:xfrm>
            <a:off x="7500958" y="0"/>
            <a:ext cx="1643042" cy="642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3" name="Rectangle 32"/>
          <p:cNvSpPr/>
          <p:nvPr/>
        </p:nvSpPr>
        <p:spPr>
          <a:xfrm>
            <a:off x="7500958" y="0"/>
            <a:ext cx="1643042" cy="6429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 name="Pravokutnik 19"/>
          <p:cNvSpPr/>
          <p:nvPr/>
        </p:nvSpPr>
        <p:spPr>
          <a:xfrm>
            <a:off x="611188" y="6525344"/>
            <a:ext cx="404336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034038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000100" y="642918"/>
            <a:ext cx="6929486" cy="4832092"/>
          </a:xfrm>
          <a:prstGeom prst="rect">
            <a:avLst/>
          </a:prstGeom>
        </p:spPr>
        <p:txBody>
          <a:bodyPr wrap="square">
            <a:spAutoFit/>
          </a:bodyPr>
          <a:lstStyle/>
          <a:p>
            <a:r>
              <a:rPr lang="en-US" sz="2800" b="1" dirty="0"/>
              <a:t>Key Points for Clinical Pregnancy Rates </a:t>
            </a:r>
            <a:endParaRPr lang="hr-HR" sz="2800" b="1" dirty="0" smtClean="0"/>
          </a:p>
          <a:p>
            <a:endParaRPr lang="hr-HR" sz="2800" b="1" dirty="0" smtClean="0"/>
          </a:p>
          <a:p>
            <a:endParaRPr lang="en-US" sz="2800" dirty="0"/>
          </a:p>
          <a:p>
            <a:pPr>
              <a:buFont typeface="Arial" pitchFamily="34" charset="0"/>
              <a:buChar char="•"/>
            </a:pPr>
            <a:r>
              <a:rPr lang="en-US" sz="2800" dirty="0" smtClean="0"/>
              <a:t>Clinical </a:t>
            </a:r>
            <a:r>
              <a:rPr lang="en-US" sz="2800" dirty="0"/>
              <a:t>pregnancy rates were comparable between the progesterone vaginal ring and an FDA-approved progesterone vaginal gel. </a:t>
            </a:r>
          </a:p>
          <a:p>
            <a:pPr>
              <a:buFont typeface="Arial" pitchFamily="34" charset="0"/>
              <a:buChar char="•"/>
            </a:pPr>
            <a:r>
              <a:rPr lang="en-US" sz="2800" dirty="0" smtClean="0"/>
              <a:t> </a:t>
            </a:r>
            <a:r>
              <a:rPr lang="en-US" sz="2800" dirty="0"/>
              <a:t>As would be expected, older women did not have as good of outcomes as younger women. </a:t>
            </a:r>
          </a:p>
          <a:p>
            <a:pPr>
              <a:buFont typeface="Arial" pitchFamily="34" charset="0"/>
              <a:buChar char="•"/>
            </a:pPr>
            <a:r>
              <a:rPr lang="en-US" sz="2800" dirty="0" smtClean="0"/>
              <a:t>Spontaneous </a:t>
            </a:r>
            <a:r>
              <a:rPr lang="en-US" sz="2800" dirty="0"/>
              <a:t>abortion and ectopic pregnancy rates were low for both treatments and comparable to reported rates. </a:t>
            </a:r>
          </a:p>
        </p:txBody>
      </p:sp>
      <p:pic>
        <p:nvPicPr>
          <p:cNvPr id="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5206" y="214290"/>
            <a:ext cx="1763688" cy="1866900"/>
          </a:xfrm>
          <a:prstGeom prst="rect">
            <a:avLst/>
          </a:prstGeom>
          <a:noFill/>
          <a:ln w="9525">
            <a:noFill/>
            <a:miter lim="800000"/>
            <a:headEnd/>
            <a:tailEnd/>
          </a:ln>
          <a:effectLst/>
        </p:spPr>
      </p:pic>
    </p:spTree>
    <p:extLst>
      <p:ext uri="{BB962C8B-B14F-4D97-AF65-F5344CB8AC3E}">
        <p14:creationId xmlns:p14="http://schemas.microsoft.com/office/powerpoint/2010/main" val="3313878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996664" y="476671"/>
            <a:ext cx="3150671" cy="461665"/>
          </a:xfrm>
          <a:prstGeom prst="rect">
            <a:avLst/>
          </a:prstGeom>
        </p:spPr>
        <p:txBody>
          <a:bodyPr wrap="none">
            <a:spAutoFit/>
          </a:bodyPr>
          <a:lstStyle/>
          <a:p>
            <a:r>
              <a:rPr lang="hr-HR" sz="2400" dirty="0" err="1" smtClean="0"/>
              <a:t>Safety</a:t>
            </a:r>
            <a:r>
              <a:rPr lang="hr-HR" sz="2400" dirty="0" smtClean="0"/>
              <a:t>/ </a:t>
            </a:r>
            <a:r>
              <a:rPr lang="hr-HR" sz="2400" dirty="0" err="1" smtClean="0"/>
              <a:t>Adverse</a:t>
            </a:r>
            <a:r>
              <a:rPr lang="hr-HR" sz="2400" dirty="0" smtClean="0"/>
              <a:t> </a:t>
            </a:r>
            <a:r>
              <a:rPr lang="hr-HR" sz="2400" dirty="0" err="1"/>
              <a:t>events</a:t>
            </a:r>
            <a:r>
              <a:rPr lang="hr-HR" dirty="0"/>
              <a:t>. </a:t>
            </a:r>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196752"/>
            <a:ext cx="6959302" cy="477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534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539552" y="404664"/>
            <a:ext cx="1879874" cy="461665"/>
          </a:xfrm>
          <a:prstGeom prst="rect">
            <a:avLst/>
          </a:prstGeom>
        </p:spPr>
        <p:txBody>
          <a:bodyPr wrap="none">
            <a:spAutoFit/>
          </a:bodyPr>
          <a:lstStyle/>
          <a:p>
            <a:r>
              <a:rPr lang="hr-HR" sz="2400" dirty="0" err="1" smtClean="0"/>
              <a:t>Birth</a:t>
            </a:r>
            <a:r>
              <a:rPr lang="hr-HR" sz="2400" dirty="0" smtClean="0"/>
              <a:t> </a:t>
            </a:r>
            <a:r>
              <a:rPr lang="hr-HR" sz="2400" dirty="0" err="1"/>
              <a:t>defects</a:t>
            </a:r>
            <a:r>
              <a:rPr lang="hr-HR" dirty="0"/>
              <a:t>.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908720"/>
            <a:ext cx="84201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avokutnik 2"/>
          <p:cNvSpPr/>
          <p:nvPr/>
        </p:nvSpPr>
        <p:spPr>
          <a:xfrm>
            <a:off x="604762" y="3244334"/>
            <a:ext cx="3842462" cy="369332"/>
          </a:xfrm>
          <a:prstGeom prst="rect">
            <a:avLst/>
          </a:prstGeom>
        </p:spPr>
        <p:txBody>
          <a:bodyPr wrap="none">
            <a:spAutoFit/>
          </a:bodyPr>
          <a:lstStyle/>
          <a:p>
            <a:r>
              <a:rPr lang="en-US" dirty="0" smtClean="0"/>
              <a:t>Second </a:t>
            </a:r>
            <a:r>
              <a:rPr lang="en-US" dirty="0"/>
              <a:t>and third trimester loss rates. </a:t>
            </a:r>
            <a:endParaRPr lang="hr-HR"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596" y="3861048"/>
            <a:ext cx="821537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629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785786" y="1142984"/>
            <a:ext cx="6929486" cy="4832092"/>
          </a:xfrm>
          <a:prstGeom prst="rect">
            <a:avLst/>
          </a:prstGeom>
        </p:spPr>
        <p:txBody>
          <a:bodyPr wrap="square">
            <a:spAutoFit/>
          </a:bodyPr>
          <a:lstStyle/>
          <a:p>
            <a:r>
              <a:rPr lang="hr-HR" sz="2800" b="1" dirty="0" err="1"/>
              <a:t>Key</a:t>
            </a:r>
            <a:r>
              <a:rPr lang="hr-HR" sz="2800" b="1" dirty="0"/>
              <a:t> </a:t>
            </a:r>
            <a:r>
              <a:rPr lang="hr-HR" sz="2800" b="1" dirty="0" err="1"/>
              <a:t>Points</a:t>
            </a:r>
            <a:r>
              <a:rPr lang="hr-HR" sz="2800" b="1" dirty="0"/>
              <a:t> for </a:t>
            </a:r>
            <a:r>
              <a:rPr lang="hr-HR" sz="2800" b="1" dirty="0" err="1" smtClean="0"/>
              <a:t>Safety</a:t>
            </a:r>
            <a:endParaRPr lang="hr-HR" sz="2800" b="1" dirty="0" smtClean="0"/>
          </a:p>
          <a:p>
            <a:r>
              <a:rPr lang="hr-HR" sz="2800" b="1" dirty="0" smtClean="0"/>
              <a:t> </a:t>
            </a:r>
            <a:endParaRPr lang="hr-HR" sz="2800" dirty="0"/>
          </a:p>
          <a:p>
            <a:pPr algn="just">
              <a:buFont typeface="Arial" pitchFamily="34" charset="0"/>
              <a:buChar char="•"/>
            </a:pPr>
            <a:r>
              <a:rPr lang="en-US" sz="2800" dirty="0" smtClean="0"/>
              <a:t>Overall</a:t>
            </a:r>
            <a:r>
              <a:rPr lang="en-US" sz="2800" dirty="0"/>
              <a:t>, the progesterone vaginal ring appeared to be well-tolerated. </a:t>
            </a:r>
          </a:p>
          <a:p>
            <a:pPr algn="just">
              <a:buFont typeface="Arial" pitchFamily="34" charset="0"/>
              <a:buChar char="•"/>
            </a:pPr>
            <a:r>
              <a:rPr lang="en-US" sz="2800" dirty="0" smtClean="0"/>
              <a:t> </a:t>
            </a:r>
            <a:r>
              <a:rPr lang="en-US" sz="2800" dirty="0"/>
              <a:t>There were similar AEs reported for both treatment groups and there were no significant safety trends noted. </a:t>
            </a:r>
          </a:p>
          <a:p>
            <a:pPr algn="just">
              <a:buFont typeface="Arial" pitchFamily="34" charset="0"/>
              <a:buChar char="•"/>
            </a:pPr>
            <a:r>
              <a:rPr lang="en-US" sz="2800" dirty="0" smtClean="0"/>
              <a:t> </a:t>
            </a:r>
            <a:r>
              <a:rPr lang="en-US" sz="2800" dirty="0"/>
              <a:t>There were no unexpected safety events. The adverse events that were reported were consistent with the known profile of progesterone. </a:t>
            </a:r>
          </a:p>
        </p:txBody>
      </p:sp>
      <p:pic>
        <p:nvPicPr>
          <p:cNvPr id="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199738"/>
            <a:ext cx="1763688" cy="1866900"/>
          </a:xfrm>
          <a:prstGeom prst="rect">
            <a:avLst/>
          </a:prstGeom>
          <a:noFill/>
          <a:ln w="9525">
            <a:noFill/>
            <a:miter lim="800000"/>
            <a:headEnd/>
            <a:tailEnd/>
          </a:ln>
          <a:effectLst/>
        </p:spPr>
      </p:pic>
    </p:spTree>
    <p:extLst>
      <p:ext uri="{BB962C8B-B14F-4D97-AF65-F5344CB8AC3E}">
        <p14:creationId xmlns:p14="http://schemas.microsoft.com/office/powerpoint/2010/main" val="2763779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714348" y="285728"/>
            <a:ext cx="2646750" cy="461665"/>
          </a:xfrm>
          <a:prstGeom prst="rect">
            <a:avLst/>
          </a:prstGeom>
        </p:spPr>
        <p:txBody>
          <a:bodyPr wrap="none">
            <a:spAutoFit/>
          </a:bodyPr>
          <a:lstStyle/>
          <a:p>
            <a:r>
              <a:rPr lang="hr-HR" sz="2400" dirty="0" err="1"/>
              <a:t>Patient</a:t>
            </a:r>
            <a:r>
              <a:rPr lang="hr-HR" sz="2400" dirty="0"/>
              <a:t> </a:t>
            </a:r>
            <a:r>
              <a:rPr lang="hr-HR" sz="2400" dirty="0" err="1"/>
              <a:t>Satisfaction</a:t>
            </a:r>
            <a:r>
              <a:rPr lang="hr-HR" sz="2400" dirty="0"/>
              <a:t> </a:t>
            </a:r>
          </a:p>
        </p:txBody>
      </p:sp>
      <p:pic>
        <p:nvPicPr>
          <p:cNvPr id="307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846005"/>
            <a:ext cx="7458622" cy="243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3356992"/>
            <a:ext cx="7386613" cy="314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ipsa 2"/>
          <p:cNvSpPr/>
          <p:nvPr/>
        </p:nvSpPr>
        <p:spPr>
          <a:xfrm>
            <a:off x="899592" y="4149080"/>
            <a:ext cx="309634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Elipsa 5"/>
          <p:cNvSpPr/>
          <p:nvPr/>
        </p:nvSpPr>
        <p:spPr>
          <a:xfrm>
            <a:off x="854751" y="5157191"/>
            <a:ext cx="3096344" cy="6593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602608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3859" y="1677988"/>
            <a:ext cx="7064375" cy="460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utnik 1"/>
          <p:cNvSpPr/>
          <p:nvPr/>
        </p:nvSpPr>
        <p:spPr>
          <a:xfrm>
            <a:off x="1259632" y="332656"/>
            <a:ext cx="6812830" cy="1200329"/>
          </a:xfrm>
          <a:prstGeom prst="rect">
            <a:avLst/>
          </a:prstGeom>
        </p:spPr>
        <p:txBody>
          <a:bodyPr wrap="square">
            <a:spAutoFit/>
          </a:bodyPr>
          <a:lstStyle/>
          <a:p>
            <a:r>
              <a:rPr lang="en-US" sz="2400" dirty="0" smtClean="0"/>
              <a:t>Subjects </a:t>
            </a:r>
            <a:r>
              <a:rPr lang="en-US" sz="2400" dirty="0"/>
              <a:t>who responded “much less” or “less” for her current progesterone medication compared with a previous progesterone medication </a:t>
            </a:r>
            <a:endParaRPr lang="hr-HR" sz="2400" dirty="0"/>
          </a:p>
        </p:txBody>
      </p:sp>
      <p:sp>
        <p:nvSpPr>
          <p:cNvPr id="3" name="Elipsa 2"/>
          <p:cNvSpPr/>
          <p:nvPr/>
        </p:nvSpPr>
        <p:spPr>
          <a:xfrm>
            <a:off x="2123728" y="2708920"/>
            <a:ext cx="122413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Elipsa 4"/>
          <p:cNvSpPr/>
          <p:nvPr/>
        </p:nvSpPr>
        <p:spPr>
          <a:xfrm>
            <a:off x="2051720" y="3445768"/>
            <a:ext cx="122413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Elipsa 5"/>
          <p:cNvSpPr/>
          <p:nvPr/>
        </p:nvSpPr>
        <p:spPr>
          <a:xfrm>
            <a:off x="2123728" y="4653136"/>
            <a:ext cx="122413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Elipsa 6"/>
          <p:cNvSpPr/>
          <p:nvPr/>
        </p:nvSpPr>
        <p:spPr>
          <a:xfrm>
            <a:off x="1331640" y="3982254"/>
            <a:ext cx="1872208" cy="480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960898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642910" y="1305342"/>
            <a:ext cx="7429552" cy="4524315"/>
          </a:xfrm>
          <a:prstGeom prst="rect">
            <a:avLst/>
          </a:prstGeom>
        </p:spPr>
        <p:txBody>
          <a:bodyPr wrap="square">
            <a:spAutoFit/>
          </a:bodyPr>
          <a:lstStyle/>
          <a:p>
            <a:r>
              <a:rPr lang="en-US" sz="2400" b="1" i="1" dirty="0"/>
              <a:t>Key Points for Patient Satisfaction </a:t>
            </a:r>
            <a:endParaRPr lang="en-US" sz="2400" b="1" dirty="0"/>
          </a:p>
          <a:p>
            <a:pPr>
              <a:buFont typeface="Arial" pitchFamily="34" charset="0"/>
              <a:buChar char="•"/>
            </a:pPr>
            <a:r>
              <a:rPr lang="en-US" sz="2400" dirty="0" smtClean="0"/>
              <a:t> </a:t>
            </a:r>
            <a:r>
              <a:rPr lang="en-US" sz="2400" dirty="0"/>
              <a:t>Most women in both treatment groups were not worried that they did not use their medication properly or receive the full dose of their medication. </a:t>
            </a:r>
          </a:p>
          <a:p>
            <a:pPr>
              <a:buFont typeface="Arial" pitchFamily="34" charset="0"/>
              <a:buChar char="•"/>
            </a:pPr>
            <a:r>
              <a:rPr lang="en-US" sz="2400" dirty="0" smtClean="0"/>
              <a:t> </a:t>
            </a:r>
            <a:r>
              <a:rPr lang="en-US" sz="2400" dirty="0"/>
              <a:t>When comparing to previous progesterone use, </a:t>
            </a:r>
            <a:r>
              <a:rPr lang="en-US" sz="2400" b="1" dirty="0"/>
              <a:t>more women who used the vaginal ring found their current progesterone medication easier to use, less messy, less stressful, and less likely to cause leakage compared to women who used the vaginal gel. </a:t>
            </a:r>
          </a:p>
          <a:p>
            <a:pPr>
              <a:buFont typeface="Arial" pitchFamily="34" charset="0"/>
              <a:buChar char="•"/>
            </a:pPr>
            <a:r>
              <a:rPr lang="en-US" sz="2400" dirty="0" smtClean="0"/>
              <a:t>Overall</a:t>
            </a:r>
            <a:r>
              <a:rPr lang="en-US" sz="2400" dirty="0"/>
              <a:t>, women in both treatment arms reported their current progesterone </a:t>
            </a:r>
            <a:r>
              <a:rPr lang="en-US" sz="2400" b="1" dirty="0"/>
              <a:t>medication was more convenient to use</a:t>
            </a:r>
            <a:r>
              <a:rPr lang="en-US" sz="2400" dirty="0"/>
              <a:t> than previous progesterone medications </a:t>
            </a:r>
          </a:p>
        </p:txBody>
      </p:sp>
      <p:pic>
        <p:nvPicPr>
          <p:cNvPr id="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8082" y="214291"/>
            <a:ext cx="1620812" cy="1571636"/>
          </a:xfrm>
          <a:prstGeom prst="rect">
            <a:avLst/>
          </a:prstGeom>
          <a:noFill/>
          <a:ln w="9525">
            <a:noFill/>
            <a:miter lim="800000"/>
            <a:headEnd/>
            <a:tailEnd/>
          </a:ln>
          <a:effectLst/>
        </p:spPr>
      </p:pic>
    </p:spTree>
    <p:extLst>
      <p:ext uri="{BB962C8B-B14F-4D97-AF65-F5344CB8AC3E}">
        <p14:creationId xmlns:p14="http://schemas.microsoft.com/office/powerpoint/2010/main" val="1232166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857224" y="714356"/>
            <a:ext cx="7643866" cy="5693866"/>
          </a:xfrm>
          <a:prstGeom prst="rect">
            <a:avLst/>
          </a:prstGeom>
        </p:spPr>
        <p:txBody>
          <a:bodyPr wrap="square">
            <a:spAutoFit/>
          </a:bodyPr>
          <a:lstStyle/>
          <a:p>
            <a:pPr algn="just"/>
            <a:r>
              <a:rPr lang="hr-HR" sz="2800" b="1" i="1" dirty="0" err="1"/>
              <a:t>Overall</a:t>
            </a:r>
            <a:r>
              <a:rPr lang="hr-HR" sz="2800" b="1" i="1" dirty="0"/>
              <a:t> </a:t>
            </a:r>
            <a:r>
              <a:rPr lang="hr-HR" sz="2800" b="1" i="1" dirty="0" smtClean="0"/>
              <a:t> </a:t>
            </a:r>
            <a:r>
              <a:rPr lang="hr-HR" sz="2800" b="1" i="1" dirty="0" err="1" smtClean="0"/>
              <a:t>Clinical</a:t>
            </a:r>
            <a:r>
              <a:rPr lang="hr-HR" sz="2800" b="1" i="1" dirty="0" smtClean="0"/>
              <a:t> </a:t>
            </a:r>
            <a:r>
              <a:rPr lang="hr-HR" sz="2800" b="1" i="1" dirty="0"/>
              <a:t>Data </a:t>
            </a:r>
            <a:r>
              <a:rPr lang="hr-HR" sz="2800" b="1" i="1" dirty="0" err="1"/>
              <a:t>Conclusions</a:t>
            </a:r>
            <a:r>
              <a:rPr lang="hr-HR" sz="2800" b="1" i="1" dirty="0"/>
              <a:t> </a:t>
            </a:r>
            <a:endParaRPr lang="hr-HR" sz="2800" b="1" i="1" dirty="0" smtClean="0"/>
          </a:p>
          <a:p>
            <a:pPr algn="just"/>
            <a:endParaRPr lang="hr-HR" sz="2800" dirty="0"/>
          </a:p>
          <a:p>
            <a:pPr algn="just">
              <a:buFont typeface="Arial" pitchFamily="34" charset="0"/>
              <a:buChar char="•"/>
            </a:pPr>
            <a:r>
              <a:rPr lang="en-US" sz="2800" dirty="0" smtClean="0"/>
              <a:t> </a:t>
            </a:r>
            <a:r>
              <a:rPr lang="en-US" sz="2800" dirty="0"/>
              <a:t>The progesterone vaginal ring </a:t>
            </a:r>
            <a:r>
              <a:rPr lang="en-US" sz="2800" b="1" dirty="0"/>
              <a:t>prepares the endometrium for pregnancy and supports pregnancy similar to an FDA-approved progesterone vaginal gel</a:t>
            </a:r>
            <a:r>
              <a:rPr lang="en-US" sz="2800" dirty="0"/>
              <a:t>. </a:t>
            </a:r>
          </a:p>
          <a:p>
            <a:pPr algn="just">
              <a:buFont typeface="Arial" pitchFamily="34" charset="0"/>
              <a:buChar char="•"/>
            </a:pPr>
            <a:r>
              <a:rPr lang="en-US" sz="2800" dirty="0" smtClean="0"/>
              <a:t>The </a:t>
            </a:r>
            <a:r>
              <a:rPr lang="en-US" sz="2800" dirty="0"/>
              <a:t>progesterone vaginal ring is </a:t>
            </a:r>
            <a:r>
              <a:rPr lang="en-US" sz="2800" b="1" dirty="0"/>
              <a:t>as safe and efficacious</a:t>
            </a:r>
            <a:r>
              <a:rPr lang="en-US" sz="2800" dirty="0"/>
              <a:t> as an FDA-approved progesterone vaginal gel for luteal supplementation in ART. </a:t>
            </a:r>
          </a:p>
          <a:p>
            <a:pPr algn="just">
              <a:buFont typeface="Arial" pitchFamily="34" charset="0"/>
              <a:buChar char="•"/>
            </a:pPr>
            <a:r>
              <a:rPr lang="en-US" sz="2800" dirty="0" smtClean="0"/>
              <a:t>The </a:t>
            </a:r>
            <a:r>
              <a:rPr lang="en-US" sz="2800" dirty="0"/>
              <a:t>vaginal ring may </a:t>
            </a:r>
            <a:r>
              <a:rPr lang="en-US" sz="2800" b="1" dirty="0"/>
              <a:t>be easier to use </a:t>
            </a:r>
            <a:r>
              <a:rPr lang="en-US" sz="2800" dirty="0"/>
              <a:t>than other delivery methods of progesterone based on patient responses and because of its weekly dosing regimen. </a:t>
            </a:r>
          </a:p>
        </p:txBody>
      </p:sp>
      <p:pic>
        <p:nvPicPr>
          <p:cNvPr id="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9858" y="199738"/>
            <a:ext cx="1296030" cy="1371874"/>
          </a:xfrm>
          <a:prstGeom prst="rect">
            <a:avLst/>
          </a:prstGeom>
          <a:noFill/>
          <a:ln w="9525">
            <a:noFill/>
            <a:miter lim="800000"/>
            <a:headEnd/>
            <a:tailEnd/>
          </a:ln>
          <a:effectLst/>
        </p:spPr>
      </p:pic>
    </p:spTree>
    <p:extLst>
      <p:ext uri="{BB962C8B-B14F-4D97-AF65-F5344CB8AC3E}">
        <p14:creationId xmlns:p14="http://schemas.microsoft.com/office/powerpoint/2010/main" val="2482575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774700" y="-42863"/>
            <a:ext cx="6654800" cy="739776"/>
          </a:xfrm>
        </p:spPr>
        <p:txBody>
          <a:bodyPr anchor="ctr"/>
          <a:lstStyle/>
          <a:p>
            <a:pPr eaLnBrk="1" hangingPunct="1"/>
            <a:r>
              <a:rPr lang="en-US" sz="2100" dirty="0" smtClean="0"/>
              <a:t>Controlled Ovarian Stimulation is Used to Stimulate the Growth of Multiple Follicles</a:t>
            </a:r>
          </a:p>
        </p:txBody>
      </p:sp>
      <p:sp>
        <p:nvSpPr>
          <p:cNvPr id="59395" name="Rectangle 5"/>
          <p:cNvSpPr>
            <a:spLocks noChangeArrowheads="1"/>
          </p:cNvSpPr>
          <p:nvPr/>
        </p:nvSpPr>
        <p:spPr bwMode="auto">
          <a:xfrm>
            <a:off x="395288" y="6092825"/>
            <a:ext cx="8405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Font typeface="Wingdings" pitchFamily="2" charset="2"/>
              <a:buNone/>
            </a:pPr>
            <a:r>
              <a:rPr lang="en-US" sz="1000">
                <a:solidFill>
                  <a:srgbClr val="000000"/>
                </a:solidFill>
              </a:rPr>
              <a:t>1. Macklon NS and Fauser BCJM. </a:t>
            </a:r>
            <a:r>
              <a:rPr lang="en-US" sz="1000" i="1">
                <a:solidFill>
                  <a:srgbClr val="000000"/>
                </a:solidFill>
              </a:rPr>
              <a:t>Yen and Jaffe’s Reproductive Endocrinology</a:t>
            </a:r>
            <a:r>
              <a:rPr lang="en-US" sz="1000">
                <a:solidFill>
                  <a:srgbClr val="000000"/>
                </a:solidFill>
              </a:rPr>
              <a:t>: Physiology, Pathophysiology, and Clinical Management. 6th ed. Philadelphia, PA: Saunders Elsevier; 2009:689-724. 2. Fritz MA, Speroff L, eds. </a:t>
            </a:r>
            <a:r>
              <a:rPr lang="en-US" sz="1000" i="1">
                <a:solidFill>
                  <a:srgbClr val="000000"/>
                </a:solidFill>
              </a:rPr>
              <a:t>Clinical Gynecologic Endocrinology and Infertility</a:t>
            </a:r>
            <a:r>
              <a:rPr lang="en-US" sz="1000">
                <a:solidFill>
                  <a:srgbClr val="000000"/>
                </a:solidFill>
              </a:rPr>
              <a:t>. 8th ed. 2011. </a:t>
            </a:r>
            <a:endParaRPr lang="en-US" sz="900">
              <a:solidFill>
                <a:srgbClr val="000000"/>
              </a:solidFill>
            </a:endParaRPr>
          </a:p>
        </p:txBody>
      </p:sp>
      <p:sp>
        <p:nvSpPr>
          <p:cNvPr id="57" name="Content Placeholder 10"/>
          <p:cNvSpPr txBox="1">
            <a:spLocks/>
          </p:cNvSpPr>
          <p:nvPr/>
        </p:nvSpPr>
        <p:spPr bwMode="auto">
          <a:xfrm>
            <a:off x="701675" y="4000500"/>
            <a:ext cx="79359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ts val="600"/>
              </a:spcBef>
              <a:buClr>
                <a:srgbClr val="CD071E"/>
              </a:buClr>
              <a:buFont typeface="Wingdings" pitchFamily="2" charset="2"/>
              <a:buChar char="§"/>
            </a:pPr>
            <a:r>
              <a:rPr lang="en-US">
                <a:solidFill>
                  <a:srgbClr val="000000"/>
                </a:solidFill>
              </a:rPr>
              <a:t>GnRH agonists and antagonists prevent a pre-ovulatory LH surge</a:t>
            </a:r>
            <a:r>
              <a:rPr lang="en-US" baseline="30000">
                <a:solidFill>
                  <a:srgbClr val="000000"/>
                </a:solidFill>
              </a:rPr>
              <a:t>1</a:t>
            </a:r>
          </a:p>
          <a:p>
            <a:pPr>
              <a:spcBef>
                <a:spcPts val="600"/>
              </a:spcBef>
              <a:buClr>
                <a:srgbClr val="CD071E"/>
              </a:buClr>
              <a:buFont typeface="Wingdings" pitchFamily="2" charset="2"/>
              <a:buChar char="§"/>
            </a:pPr>
            <a:r>
              <a:rPr lang="en-US">
                <a:solidFill>
                  <a:srgbClr val="000000"/>
                </a:solidFill>
                <a:ea typeface="MS PGothic" pitchFamily="34" charset="-128"/>
              </a:rPr>
              <a:t>Gonadotropins induce the growth of multiple follicles</a:t>
            </a:r>
            <a:r>
              <a:rPr lang="en-US" baseline="30000">
                <a:solidFill>
                  <a:srgbClr val="000000"/>
                </a:solidFill>
                <a:ea typeface="MS PGothic" pitchFamily="34" charset="-128"/>
              </a:rPr>
              <a:t> </a:t>
            </a:r>
            <a:r>
              <a:rPr lang="en-US">
                <a:solidFill>
                  <a:srgbClr val="000000"/>
                </a:solidFill>
                <a:ea typeface="MS PGothic" pitchFamily="34" charset="-128"/>
              </a:rPr>
              <a:t>until 1-2 follicles are ≥17 mm </a:t>
            </a:r>
            <a:r>
              <a:rPr lang="en-US" baseline="30000">
                <a:solidFill>
                  <a:srgbClr val="000000"/>
                </a:solidFill>
                <a:ea typeface="MS PGothic" pitchFamily="34" charset="-128"/>
              </a:rPr>
              <a:t>1,2</a:t>
            </a:r>
            <a:r>
              <a:rPr lang="en-US">
                <a:solidFill>
                  <a:srgbClr val="000000"/>
                </a:solidFill>
                <a:ea typeface="MS PGothic" pitchFamily="34" charset="-128"/>
              </a:rPr>
              <a:t> </a:t>
            </a:r>
          </a:p>
          <a:p>
            <a:pPr>
              <a:spcBef>
                <a:spcPts val="600"/>
              </a:spcBef>
              <a:buClr>
                <a:srgbClr val="CD071E"/>
              </a:buClr>
              <a:buFont typeface="Wingdings" pitchFamily="2" charset="2"/>
              <a:buChar char="§"/>
            </a:pPr>
            <a:r>
              <a:rPr lang="en-US">
                <a:solidFill>
                  <a:srgbClr val="000000"/>
                </a:solidFill>
              </a:rPr>
              <a:t>hCG promotes final maturation of the follicles</a:t>
            </a:r>
            <a:r>
              <a:rPr lang="en-US" baseline="30000">
                <a:solidFill>
                  <a:srgbClr val="000000"/>
                </a:solidFill>
              </a:rPr>
              <a:t>1</a:t>
            </a:r>
          </a:p>
          <a:p>
            <a:pPr>
              <a:spcBef>
                <a:spcPts val="600"/>
              </a:spcBef>
              <a:buClr>
                <a:srgbClr val="CD071E"/>
              </a:buClr>
              <a:buFont typeface="Wingdings" pitchFamily="2" charset="2"/>
              <a:buChar char="§"/>
            </a:pPr>
            <a:r>
              <a:rPr lang="en-US">
                <a:solidFill>
                  <a:srgbClr val="000000"/>
                </a:solidFill>
              </a:rPr>
              <a:t>Oocytes are retrieved 36-40 hours after hCG administration (before ovulation)</a:t>
            </a:r>
            <a:r>
              <a:rPr lang="en-US" baseline="30000">
                <a:solidFill>
                  <a:srgbClr val="000000"/>
                </a:solidFill>
              </a:rPr>
              <a:t>2</a:t>
            </a:r>
            <a:endParaRPr lang="en-US" baseline="30000">
              <a:solidFill>
                <a:srgbClr val="000000"/>
              </a:solidFill>
              <a:ea typeface="MS PGothic" pitchFamily="34" charset="-128"/>
            </a:endParaRPr>
          </a:p>
        </p:txBody>
      </p:sp>
      <p:sp>
        <p:nvSpPr>
          <p:cNvPr id="36" name="Oval 35"/>
          <p:cNvSpPr/>
          <p:nvPr/>
        </p:nvSpPr>
        <p:spPr>
          <a:xfrm>
            <a:off x="5465763" y="2986088"/>
            <a:ext cx="1063625" cy="957262"/>
          </a:xfrm>
          <a:prstGeom prst="ellipse">
            <a:avLst/>
          </a:prstGeom>
          <a:solidFill>
            <a:schemeClr val="accent2"/>
          </a:solidFill>
          <a:ln/>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grpSp>
        <p:nvGrpSpPr>
          <p:cNvPr id="2" name="Group 30721"/>
          <p:cNvGrpSpPr>
            <a:grpSpLocks/>
          </p:cNvGrpSpPr>
          <p:nvPr/>
        </p:nvGrpSpPr>
        <p:grpSpPr bwMode="auto">
          <a:xfrm>
            <a:off x="173275" y="1392704"/>
            <a:ext cx="3841295" cy="311303"/>
            <a:chOff x="374071" y="3035173"/>
            <a:chExt cx="1205869" cy="600327"/>
          </a:xfrm>
          <a:solidFill>
            <a:srgbClr val="CD071E"/>
          </a:solidFill>
        </p:grpSpPr>
        <p:sp>
          <p:nvSpPr>
            <p:cNvPr id="39" name="Rounded Rectangle 38"/>
            <p:cNvSpPr/>
            <p:nvPr/>
          </p:nvSpPr>
          <p:spPr>
            <a:xfrm>
              <a:off x="374071" y="3035173"/>
              <a:ext cx="1205869" cy="600327"/>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sp>
          <p:nvSpPr>
            <p:cNvPr id="40" name="Rounded Rectangle 5"/>
            <p:cNvSpPr/>
            <p:nvPr/>
          </p:nvSpPr>
          <p:spPr>
            <a:xfrm>
              <a:off x="447436" y="3062863"/>
              <a:ext cx="1106118" cy="513456"/>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err="1">
                  <a:solidFill>
                    <a:srgbClr val="FFFFFF"/>
                  </a:solidFill>
                </a:rPr>
                <a:t>GnRH</a:t>
              </a:r>
              <a:r>
                <a:rPr lang="en-US" dirty="0">
                  <a:solidFill>
                    <a:srgbClr val="FFFFFF"/>
                  </a:solidFill>
                </a:rPr>
                <a:t> agonists</a:t>
              </a:r>
              <a:endParaRPr lang="en-US" baseline="30000" dirty="0">
                <a:solidFill>
                  <a:srgbClr val="FFFFFF"/>
                </a:solidFill>
              </a:endParaRPr>
            </a:p>
          </p:txBody>
        </p:sp>
      </p:grpSp>
      <p:sp>
        <p:nvSpPr>
          <p:cNvPr id="41" name="Rounded Rectangle 40"/>
          <p:cNvSpPr/>
          <p:nvPr/>
        </p:nvSpPr>
        <p:spPr bwMode="auto">
          <a:xfrm>
            <a:off x="1308107" y="2676278"/>
            <a:ext cx="2706463" cy="340661"/>
          </a:xfrm>
          <a:prstGeom prst="roundRect">
            <a:avLst>
              <a:gd name="adj" fmla="val 10000"/>
            </a:avLst>
          </a:prstGeom>
          <a:solidFill>
            <a:srgbClr val="CD07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grpSp>
        <p:nvGrpSpPr>
          <p:cNvPr id="3" name="Group 30721"/>
          <p:cNvGrpSpPr>
            <a:grpSpLocks/>
          </p:cNvGrpSpPr>
          <p:nvPr/>
        </p:nvGrpSpPr>
        <p:grpSpPr bwMode="auto">
          <a:xfrm>
            <a:off x="1953029" y="1713218"/>
            <a:ext cx="2057400" cy="313098"/>
            <a:chOff x="374071" y="2641573"/>
            <a:chExt cx="1095720" cy="300166"/>
          </a:xfrm>
          <a:solidFill>
            <a:srgbClr val="333399"/>
          </a:solidFill>
        </p:grpSpPr>
        <p:sp>
          <p:nvSpPr>
            <p:cNvPr id="43" name="Rounded Rectangle 42"/>
            <p:cNvSpPr/>
            <p:nvPr/>
          </p:nvSpPr>
          <p:spPr>
            <a:xfrm>
              <a:off x="374071" y="2641573"/>
              <a:ext cx="1095720" cy="300166"/>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sp>
          <p:nvSpPr>
            <p:cNvPr id="44" name="Rounded Rectangle 5"/>
            <p:cNvSpPr/>
            <p:nvPr/>
          </p:nvSpPr>
          <p:spPr>
            <a:xfrm>
              <a:off x="436990" y="2712366"/>
              <a:ext cx="963231" cy="166758"/>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FSH/LH</a:t>
              </a:r>
              <a:endParaRPr lang="en-US" baseline="30000" dirty="0">
                <a:solidFill>
                  <a:srgbClr val="FFFFFF"/>
                </a:solidFill>
              </a:endParaRPr>
            </a:p>
          </p:txBody>
        </p:sp>
      </p:grpSp>
      <p:sp>
        <p:nvSpPr>
          <p:cNvPr id="59403" name="Rectangle 89"/>
          <p:cNvSpPr>
            <a:spLocks noChangeArrowheads="1"/>
          </p:cNvSpPr>
          <p:nvPr/>
        </p:nvSpPr>
        <p:spPr bwMode="auto">
          <a:xfrm>
            <a:off x="1517650" y="2582863"/>
            <a:ext cx="22336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711200">
              <a:lnSpc>
                <a:spcPct val="90000"/>
              </a:lnSpc>
              <a:spcBef>
                <a:spcPct val="20000"/>
              </a:spcBef>
              <a:spcAft>
                <a:spcPct val="35000"/>
              </a:spcAft>
              <a:buClr>
                <a:srgbClr val="000000"/>
              </a:buClr>
              <a:buFont typeface="Wingdings" pitchFamily="2" charset="2"/>
              <a:buNone/>
            </a:pPr>
            <a:r>
              <a:rPr lang="en-US">
                <a:solidFill>
                  <a:srgbClr val="FFFFFF"/>
                </a:solidFill>
              </a:rPr>
              <a:t>GnRH antagonists</a:t>
            </a:r>
            <a:endParaRPr lang="en-US" baseline="30000">
              <a:solidFill>
                <a:srgbClr val="FFFFFF"/>
              </a:solidFill>
            </a:endParaRPr>
          </a:p>
        </p:txBody>
      </p:sp>
      <p:grpSp>
        <p:nvGrpSpPr>
          <p:cNvPr id="4" name="Group 30721"/>
          <p:cNvGrpSpPr>
            <a:grpSpLocks/>
          </p:cNvGrpSpPr>
          <p:nvPr/>
        </p:nvGrpSpPr>
        <p:grpSpPr bwMode="auto">
          <a:xfrm>
            <a:off x="867236" y="3027090"/>
            <a:ext cx="3137866" cy="352108"/>
            <a:chOff x="374071" y="2641573"/>
            <a:chExt cx="1205869" cy="600331"/>
          </a:xfrm>
          <a:solidFill>
            <a:srgbClr val="333399"/>
          </a:solidFill>
        </p:grpSpPr>
        <p:sp>
          <p:nvSpPr>
            <p:cNvPr id="47" name="Rounded Rectangle 46"/>
            <p:cNvSpPr/>
            <p:nvPr/>
          </p:nvSpPr>
          <p:spPr>
            <a:xfrm>
              <a:off x="374071" y="2641573"/>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sp>
          <p:nvSpPr>
            <p:cNvPr id="48" name="Rounded Rectangle 5"/>
            <p:cNvSpPr/>
            <p:nvPr/>
          </p:nvSpPr>
          <p:spPr>
            <a:xfrm>
              <a:off x="423946" y="2774980"/>
              <a:ext cx="1106118" cy="316760"/>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FSH/LH</a:t>
              </a:r>
              <a:endParaRPr lang="en-US" baseline="30000" dirty="0">
                <a:solidFill>
                  <a:srgbClr val="FFFFFF"/>
                </a:solidFill>
              </a:endParaRPr>
            </a:p>
          </p:txBody>
        </p:sp>
      </p:grpSp>
      <p:sp>
        <p:nvSpPr>
          <p:cNvPr id="59405" name="TextBox 93"/>
          <p:cNvSpPr txBox="1">
            <a:spLocks noChangeArrowheads="1"/>
          </p:cNvSpPr>
          <p:nvPr/>
        </p:nvSpPr>
        <p:spPr bwMode="auto">
          <a:xfrm>
            <a:off x="1408113" y="2074863"/>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en-US">
                <a:solidFill>
                  <a:srgbClr val="000000"/>
                </a:solidFill>
              </a:rPr>
              <a:t>or</a:t>
            </a:r>
          </a:p>
        </p:txBody>
      </p:sp>
      <p:sp>
        <p:nvSpPr>
          <p:cNvPr id="50" name="Down Arrow 49"/>
          <p:cNvSpPr/>
          <p:nvPr/>
        </p:nvSpPr>
        <p:spPr bwMode="auto">
          <a:xfrm rot="16200000">
            <a:off x="4244975" y="2109788"/>
            <a:ext cx="198438" cy="449262"/>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grpSp>
        <p:nvGrpSpPr>
          <p:cNvPr id="5" name="Group 30721"/>
          <p:cNvGrpSpPr>
            <a:grpSpLocks/>
          </p:cNvGrpSpPr>
          <p:nvPr/>
        </p:nvGrpSpPr>
        <p:grpSpPr bwMode="auto">
          <a:xfrm>
            <a:off x="4700107" y="2102516"/>
            <a:ext cx="1066798" cy="465234"/>
            <a:chOff x="-42975" y="2237788"/>
            <a:chExt cx="1205869" cy="600331"/>
          </a:xfrm>
          <a:solidFill>
            <a:srgbClr val="00B050"/>
          </a:solidFill>
        </p:grpSpPr>
        <p:sp>
          <p:nvSpPr>
            <p:cNvPr id="52" name="Rounded Rectangle 51"/>
            <p:cNvSpPr/>
            <p:nvPr/>
          </p:nvSpPr>
          <p:spPr>
            <a:xfrm>
              <a:off x="-42975" y="2237788"/>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sp>
          <p:nvSpPr>
            <p:cNvPr id="53" name="Rounded Rectangle 5"/>
            <p:cNvSpPr/>
            <p:nvPr/>
          </p:nvSpPr>
          <p:spPr>
            <a:xfrm>
              <a:off x="136102" y="2379573"/>
              <a:ext cx="847716" cy="316760"/>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err="1">
                  <a:solidFill>
                    <a:srgbClr val="FFFFFF"/>
                  </a:solidFill>
                </a:rPr>
                <a:t>hCG</a:t>
              </a:r>
              <a:endParaRPr lang="en-US" baseline="30000" dirty="0">
                <a:solidFill>
                  <a:srgbClr val="FFFFFF"/>
                </a:solidFill>
              </a:endParaRPr>
            </a:p>
          </p:txBody>
        </p:sp>
      </p:grpSp>
      <p:sp>
        <p:nvSpPr>
          <p:cNvPr id="59408" name="TextBox 100"/>
          <p:cNvSpPr txBox="1">
            <a:spLocks noChangeArrowheads="1"/>
          </p:cNvSpPr>
          <p:nvPr/>
        </p:nvSpPr>
        <p:spPr bwMode="auto">
          <a:xfrm>
            <a:off x="5465763" y="3143250"/>
            <a:ext cx="100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en-US" sz="1600">
                <a:solidFill>
                  <a:srgbClr val="FFFFFF"/>
                </a:solidFill>
              </a:rPr>
              <a:t>Oocyte retrieval </a:t>
            </a:r>
          </a:p>
        </p:txBody>
      </p:sp>
      <p:sp>
        <p:nvSpPr>
          <p:cNvPr id="59409" name="TextBox 101"/>
          <p:cNvSpPr txBox="1">
            <a:spLocks noChangeArrowheads="1"/>
          </p:cNvSpPr>
          <p:nvPr/>
        </p:nvSpPr>
        <p:spPr bwMode="auto">
          <a:xfrm>
            <a:off x="168275" y="876300"/>
            <a:ext cx="3951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en-US" dirty="0">
                <a:solidFill>
                  <a:srgbClr val="000000"/>
                </a:solidFill>
              </a:rPr>
              <a:t>Follicle development</a:t>
            </a:r>
          </a:p>
        </p:txBody>
      </p:sp>
      <p:sp>
        <p:nvSpPr>
          <p:cNvPr id="59410" name="TextBox 102"/>
          <p:cNvSpPr txBox="1">
            <a:spLocks noChangeArrowheads="1"/>
          </p:cNvSpPr>
          <p:nvPr/>
        </p:nvSpPr>
        <p:spPr bwMode="auto">
          <a:xfrm>
            <a:off x="4271963" y="876300"/>
            <a:ext cx="2382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en-US">
                <a:solidFill>
                  <a:srgbClr val="000000"/>
                </a:solidFill>
              </a:rPr>
              <a:t>Follicle maturation</a:t>
            </a:r>
          </a:p>
        </p:txBody>
      </p:sp>
      <p:sp>
        <p:nvSpPr>
          <p:cNvPr id="58" name="Down Arrow 57"/>
          <p:cNvSpPr/>
          <p:nvPr/>
        </p:nvSpPr>
        <p:spPr bwMode="auto">
          <a:xfrm>
            <a:off x="5875338" y="2636838"/>
            <a:ext cx="198437" cy="250825"/>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spTree>
    <p:extLst>
      <p:ext uri="{BB962C8B-B14F-4D97-AF65-F5344CB8AC3E}">
        <p14:creationId xmlns:p14="http://schemas.microsoft.com/office/powerpoint/2010/main" val="4006083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val 103"/>
          <p:cNvSpPr/>
          <p:nvPr/>
        </p:nvSpPr>
        <p:spPr>
          <a:xfrm>
            <a:off x="5465763" y="2986088"/>
            <a:ext cx="1063625" cy="957262"/>
          </a:xfrm>
          <a:prstGeom prst="ellipse">
            <a:avLst/>
          </a:prstGeom>
          <a:solidFill>
            <a:schemeClr val="accent2"/>
          </a:solidFill>
          <a:ln/>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60419" name="Title 1"/>
          <p:cNvSpPr>
            <a:spLocks noGrp="1"/>
          </p:cNvSpPr>
          <p:nvPr>
            <p:ph type="title"/>
          </p:nvPr>
        </p:nvSpPr>
        <p:spPr>
          <a:xfrm>
            <a:off x="774700" y="-42863"/>
            <a:ext cx="6654800" cy="739776"/>
          </a:xfrm>
        </p:spPr>
        <p:txBody>
          <a:bodyPr anchor="ctr"/>
          <a:lstStyle/>
          <a:p>
            <a:pPr eaLnBrk="1" hangingPunct="1"/>
            <a:r>
              <a:rPr lang="en-US" sz="2100" smtClean="0"/>
              <a:t>Luteal Supplementation is Necessary for a Successful Pregnancy</a:t>
            </a:r>
          </a:p>
        </p:txBody>
      </p:sp>
      <p:sp>
        <p:nvSpPr>
          <p:cNvPr id="60420" name="Rectangle 5"/>
          <p:cNvSpPr>
            <a:spLocks noChangeArrowheads="1"/>
          </p:cNvSpPr>
          <p:nvPr/>
        </p:nvSpPr>
        <p:spPr bwMode="auto">
          <a:xfrm>
            <a:off x="622300" y="6494463"/>
            <a:ext cx="7388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Font typeface="Wingdings" pitchFamily="2" charset="2"/>
              <a:buNone/>
            </a:pPr>
            <a:r>
              <a:rPr lang="en-US" sz="1000">
                <a:solidFill>
                  <a:srgbClr val="000000"/>
                </a:solidFill>
              </a:rPr>
              <a:t>Smitz J, et al. </a:t>
            </a:r>
            <a:r>
              <a:rPr lang="en-US" sz="1000" i="1">
                <a:solidFill>
                  <a:srgbClr val="000000"/>
                </a:solidFill>
              </a:rPr>
              <a:t>Hum Reprod.</a:t>
            </a:r>
            <a:r>
              <a:rPr lang="en-US" sz="1000">
                <a:solidFill>
                  <a:srgbClr val="000000"/>
                </a:solidFill>
              </a:rPr>
              <a:t> 1992; 7(9):1225-1229</a:t>
            </a:r>
            <a:r>
              <a:rPr lang="en-US" sz="900">
                <a:solidFill>
                  <a:srgbClr val="000000"/>
                </a:solidFill>
              </a:rPr>
              <a:t>.</a:t>
            </a:r>
          </a:p>
        </p:txBody>
      </p:sp>
      <p:sp>
        <p:nvSpPr>
          <p:cNvPr id="33" name="Down Arrow 32"/>
          <p:cNvSpPr/>
          <p:nvPr/>
        </p:nvSpPr>
        <p:spPr bwMode="auto">
          <a:xfrm rot="16200000">
            <a:off x="6013450" y="2089151"/>
            <a:ext cx="198437" cy="474662"/>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grpSp>
        <p:nvGrpSpPr>
          <p:cNvPr id="2" name="Group 30721"/>
          <p:cNvGrpSpPr>
            <a:grpSpLocks/>
          </p:cNvGrpSpPr>
          <p:nvPr/>
        </p:nvGrpSpPr>
        <p:grpSpPr bwMode="auto">
          <a:xfrm>
            <a:off x="6542315" y="2105361"/>
            <a:ext cx="2438400" cy="465234"/>
            <a:chOff x="374071" y="2641573"/>
            <a:chExt cx="1205869" cy="600331"/>
          </a:xfrm>
          <a:solidFill>
            <a:schemeClr val="accent5">
              <a:lumMod val="75000"/>
            </a:schemeClr>
          </a:solidFill>
        </p:grpSpPr>
        <p:sp>
          <p:nvSpPr>
            <p:cNvPr id="35" name="Rounded Rectangle 34"/>
            <p:cNvSpPr/>
            <p:nvPr/>
          </p:nvSpPr>
          <p:spPr>
            <a:xfrm>
              <a:off x="374071" y="2641573"/>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5"/>
            <p:cNvSpPr/>
            <p:nvPr/>
          </p:nvSpPr>
          <p:spPr>
            <a:xfrm>
              <a:off x="429472" y="2774979"/>
              <a:ext cx="1150468" cy="316760"/>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Progesterone</a:t>
              </a:r>
              <a:endParaRPr lang="en-US" baseline="30000" dirty="0">
                <a:solidFill>
                  <a:srgbClr val="FFFFFF"/>
                </a:solidFill>
              </a:endParaRPr>
            </a:p>
          </p:txBody>
        </p:sp>
      </p:grpSp>
      <p:sp>
        <p:nvSpPr>
          <p:cNvPr id="60423" name="Oval 1"/>
          <p:cNvSpPr>
            <a:spLocks noChangeArrowheads="1"/>
          </p:cNvSpPr>
          <p:nvPr/>
        </p:nvSpPr>
        <p:spPr bwMode="auto">
          <a:xfrm>
            <a:off x="6224588" y="4865688"/>
            <a:ext cx="1049337" cy="7588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Clr>
                <a:srgbClr val="000000"/>
              </a:buClr>
              <a:buFont typeface="Wingdings" pitchFamily="2" charset="2"/>
              <a:buChar char="§"/>
            </a:pPr>
            <a:endParaRPr lang="he-IL">
              <a:solidFill>
                <a:srgbClr val="000000"/>
              </a:solidFill>
            </a:endParaRPr>
          </a:p>
        </p:txBody>
      </p:sp>
      <p:sp>
        <p:nvSpPr>
          <p:cNvPr id="60424" name="Oval 2"/>
          <p:cNvSpPr>
            <a:spLocks noChangeArrowheads="1"/>
          </p:cNvSpPr>
          <p:nvPr/>
        </p:nvSpPr>
        <p:spPr bwMode="auto">
          <a:xfrm>
            <a:off x="8474075" y="5251450"/>
            <a:ext cx="669925" cy="9540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Clr>
                <a:srgbClr val="000000"/>
              </a:buClr>
              <a:buFont typeface="Wingdings" pitchFamily="2" charset="2"/>
              <a:buChar char="§"/>
            </a:pPr>
            <a:endParaRPr lang="he-IL">
              <a:solidFill>
                <a:srgbClr val="000000"/>
              </a:solidFill>
            </a:endParaRPr>
          </a:p>
        </p:txBody>
      </p:sp>
      <p:sp>
        <p:nvSpPr>
          <p:cNvPr id="60425" name="Oval 4"/>
          <p:cNvSpPr>
            <a:spLocks noChangeArrowheads="1"/>
          </p:cNvSpPr>
          <p:nvPr/>
        </p:nvSpPr>
        <p:spPr bwMode="auto">
          <a:xfrm>
            <a:off x="7421563" y="5494338"/>
            <a:ext cx="495300" cy="4079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Clr>
                <a:srgbClr val="000000"/>
              </a:buClr>
              <a:buFont typeface="Wingdings" pitchFamily="2" charset="2"/>
              <a:buChar char="§"/>
            </a:pPr>
            <a:endParaRPr lang="he-IL">
              <a:solidFill>
                <a:srgbClr val="000000"/>
              </a:solidFill>
            </a:endParaRPr>
          </a:p>
        </p:txBody>
      </p:sp>
      <p:sp>
        <p:nvSpPr>
          <p:cNvPr id="66" name="Content Placeholder 10"/>
          <p:cNvSpPr txBox="1">
            <a:spLocks/>
          </p:cNvSpPr>
          <p:nvPr/>
        </p:nvSpPr>
        <p:spPr bwMode="auto">
          <a:xfrm>
            <a:off x="595313" y="4310063"/>
            <a:ext cx="798988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ts val="600"/>
              </a:spcBef>
              <a:buClr>
                <a:srgbClr val="CD071E"/>
              </a:buClr>
              <a:buFont typeface="Wingdings" pitchFamily="2" charset="2"/>
              <a:buChar char="§"/>
            </a:pPr>
            <a:r>
              <a:rPr lang="en-US" sz="2000">
                <a:solidFill>
                  <a:srgbClr val="000000"/>
                </a:solidFill>
              </a:rPr>
              <a:t>Prolonged GnRH results in a corpus luteum unresponsive to hCG</a:t>
            </a:r>
          </a:p>
          <a:p>
            <a:pPr>
              <a:spcBef>
                <a:spcPts val="600"/>
              </a:spcBef>
              <a:buClr>
                <a:srgbClr val="CD071E"/>
              </a:buClr>
              <a:buFont typeface="Wingdings" pitchFamily="2" charset="2"/>
              <a:buChar char="§"/>
            </a:pPr>
            <a:r>
              <a:rPr lang="en-US" sz="2000">
                <a:solidFill>
                  <a:srgbClr val="000000"/>
                </a:solidFill>
                <a:ea typeface="MS PGothic" pitchFamily="34" charset="-128"/>
              </a:rPr>
              <a:t>The day after oocyte retrieval, progesterone or hCG is given for luteal support</a:t>
            </a:r>
          </a:p>
          <a:p>
            <a:pPr lvl="1">
              <a:spcBef>
                <a:spcPts val="600"/>
              </a:spcBef>
              <a:buClr>
                <a:srgbClr val="99CA3C"/>
              </a:buClr>
              <a:buFont typeface="Wingdings" pitchFamily="2" charset="2"/>
              <a:buChar char="§"/>
            </a:pPr>
            <a:r>
              <a:rPr lang="en-US" sz="1600">
                <a:solidFill>
                  <a:srgbClr val="000000"/>
                </a:solidFill>
                <a:ea typeface="MS PGothic" pitchFamily="34" charset="-128"/>
              </a:rPr>
              <a:t>hCG increases the risk of ovarian hyperstimulation syndrome (OHSS)</a:t>
            </a:r>
          </a:p>
          <a:p>
            <a:pPr>
              <a:spcBef>
                <a:spcPts val="600"/>
              </a:spcBef>
              <a:buClr>
                <a:srgbClr val="CD071E"/>
              </a:buClr>
              <a:buFont typeface="Wingdings" pitchFamily="2" charset="2"/>
              <a:buChar char="§"/>
            </a:pPr>
            <a:r>
              <a:rPr lang="en-US" sz="2000">
                <a:solidFill>
                  <a:srgbClr val="000000"/>
                </a:solidFill>
                <a:ea typeface="MS PGothic" pitchFamily="34" charset="-128"/>
              </a:rPr>
              <a:t>Day 3 or Day 5 embryo(s) are transferred</a:t>
            </a:r>
          </a:p>
          <a:p>
            <a:pPr>
              <a:spcBef>
                <a:spcPts val="600"/>
              </a:spcBef>
              <a:buClr>
                <a:srgbClr val="CD071E"/>
              </a:buClr>
              <a:buFont typeface="Wingdings" pitchFamily="2" charset="2"/>
              <a:buChar char="§"/>
            </a:pPr>
            <a:r>
              <a:rPr lang="en-US" sz="2000">
                <a:solidFill>
                  <a:srgbClr val="000000"/>
                </a:solidFill>
                <a:ea typeface="MS PGothic" pitchFamily="34" charset="-128"/>
              </a:rPr>
              <a:t>Pregnancy test performed 14 days after oocyte retrieval</a:t>
            </a:r>
            <a:endParaRPr lang="en-US" sz="2000">
              <a:solidFill>
                <a:srgbClr val="000000"/>
              </a:solidFill>
            </a:endParaRPr>
          </a:p>
        </p:txBody>
      </p:sp>
      <p:sp>
        <p:nvSpPr>
          <p:cNvPr id="40" name="TextBox 39"/>
          <p:cNvSpPr txBox="1">
            <a:spLocks noChangeArrowheads="1"/>
          </p:cNvSpPr>
          <p:nvPr/>
        </p:nvSpPr>
        <p:spPr bwMode="auto">
          <a:xfrm>
            <a:off x="6689725" y="876300"/>
            <a:ext cx="2119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en-US">
                <a:solidFill>
                  <a:srgbClr val="000000"/>
                </a:solidFill>
              </a:rPr>
              <a:t>Luteal support</a:t>
            </a:r>
          </a:p>
        </p:txBody>
      </p:sp>
      <p:sp>
        <p:nvSpPr>
          <p:cNvPr id="44" name="Oval 43"/>
          <p:cNvSpPr/>
          <p:nvPr/>
        </p:nvSpPr>
        <p:spPr>
          <a:xfrm>
            <a:off x="6842125" y="2955925"/>
            <a:ext cx="1063625" cy="958850"/>
          </a:xfrm>
          <a:prstGeom prst="ellipse">
            <a:avLst/>
          </a:prstGeom>
          <a:solidFill>
            <a:schemeClr val="accent2"/>
          </a:solidFill>
          <a:ln/>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ct val="20000"/>
              </a:spcBef>
              <a:spcAft>
                <a:spcPts val="0"/>
              </a:spcAft>
              <a:buClr>
                <a:srgbClr val="000000"/>
              </a:buClr>
              <a:buFont typeface="Wingdings" pitchFamily="2" charset="2"/>
              <a:buChar char="§"/>
              <a:defRPr/>
            </a:pPr>
            <a:endParaRPr lang="en-US">
              <a:solidFill>
                <a:srgbClr val="000000"/>
              </a:solidFill>
            </a:endParaRPr>
          </a:p>
        </p:txBody>
      </p:sp>
      <p:sp>
        <p:nvSpPr>
          <p:cNvPr id="46" name="TextBox 45"/>
          <p:cNvSpPr txBox="1">
            <a:spLocks noChangeArrowheads="1"/>
          </p:cNvSpPr>
          <p:nvPr/>
        </p:nvSpPr>
        <p:spPr bwMode="auto">
          <a:xfrm>
            <a:off x="6851650" y="3144838"/>
            <a:ext cx="1035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en-US" sz="1600">
                <a:solidFill>
                  <a:srgbClr val="FFFFFF"/>
                </a:solidFill>
              </a:rPr>
              <a:t>Embryo transfer</a:t>
            </a:r>
          </a:p>
        </p:txBody>
      </p:sp>
      <p:grpSp>
        <p:nvGrpSpPr>
          <p:cNvPr id="3" name="Group 30721"/>
          <p:cNvGrpSpPr>
            <a:grpSpLocks/>
          </p:cNvGrpSpPr>
          <p:nvPr/>
        </p:nvGrpSpPr>
        <p:grpSpPr bwMode="auto">
          <a:xfrm>
            <a:off x="173275" y="1392704"/>
            <a:ext cx="3841295" cy="311303"/>
            <a:chOff x="374071" y="3035173"/>
            <a:chExt cx="1205869" cy="600327"/>
          </a:xfrm>
          <a:solidFill>
            <a:srgbClr val="CD071E"/>
          </a:solidFill>
        </p:grpSpPr>
        <p:sp>
          <p:nvSpPr>
            <p:cNvPr id="84" name="Rounded Rectangle 83"/>
            <p:cNvSpPr/>
            <p:nvPr/>
          </p:nvSpPr>
          <p:spPr>
            <a:xfrm>
              <a:off x="374071" y="3035173"/>
              <a:ext cx="1205869" cy="600327"/>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sp>
          <p:nvSpPr>
            <p:cNvPr id="85" name="Rounded Rectangle 5"/>
            <p:cNvSpPr/>
            <p:nvPr/>
          </p:nvSpPr>
          <p:spPr>
            <a:xfrm>
              <a:off x="447436" y="3062863"/>
              <a:ext cx="1106118" cy="513456"/>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err="1">
                  <a:solidFill>
                    <a:srgbClr val="FFFFFF"/>
                  </a:solidFill>
                </a:rPr>
                <a:t>GnRH</a:t>
              </a:r>
              <a:r>
                <a:rPr lang="en-US" dirty="0">
                  <a:solidFill>
                    <a:srgbClr val="FFFFFF"/>
                  </a:solidFill>
                </a:rPr>
                <a:t> agonists</a:t>
              </a:r>
              <a:endParaRPr lang="en-US" baseline="30000" dirty="0">
                <a:solidFill>
                  <a:srgbClr val="FFFFFF"/>
                </a:solidFill>
              </a:endParaRPr>
            </a:p>
          </p:txBody>
        </p:sp>
      </p:grpSp>
      <p:sp>
        <p:nvSpPr>
          <p:cNvPr id="86" name="Rounded Rectangle 85"/>
          <p:cNvSpPr/>
          <p:nvPr/>
        </p:nvSpPr>
        <p:spPr bwMode="auto">
          <a:xfrm>
            <a:off x="1308107" y="2676278"/>
            <a:ext cx="2706463" cy="340661"/>
          </a:xfrm>
          <a:prstGeom prst="roundRect">
            <a:avLst>
              <a:gd name="adj" fmla="val 10000"/>
            </a:avLst>
          </a:prstGeom>
          <a:solidFill>
            <a:srgbClr val="CD07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grpSp>
        <p:nvGrpSpPr>
          <p:cNvPr id="4" name="Group 30721"/>
          <p:cNvGrpSpPr>
            <a:grpSpLocks/>
          </p:cNvGrpSpPr>
          <p:nvPr/>
        </p:nvGrpSpPr>
        <p:grpSpPr bwMode="auto">
          <a:xfrm>
            <a:off x="1953029" y="1713218"/>
            <a:ext cx="2057400" cy="313098"/>
            <a:chOff x="374071" y="2641573"/>
            <a:chExt cx="1095720" cy="300166"/>
          </a:xfrm>
          <a:solidFill>
            <a:srgbClr val="333399"/>
          </a:solidFill>
        </p:grpSpPr>
        <p:sp>
          <p:nvSpPr>
            <p:cNvPr id="88" name="Rounded Rectangle 87"/>
            <p:cNvSpPr/>
            <p:nvPr/>
          </p:nvSpPr>
          <p:spPr>
            <a:xfrm>
              <a:off x="374071" y="2641573"/>
              <a:ext cx="1095720" cy="300166"/>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sp>
          <p:nvSpPr>
            <p:cNvPr id="89" name="Rounded Rectangle 5"/>
            <p:cNvSpPr/>
            <p:nvPr/>
          </p:nvSpPr>
          <p:spPr>
            <a:xfrm>
              <a:off x="436990" y="2712366"/>
              <a:ext cx="963231" cy="166758"/>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FSH/LH</a:t>
              </a:r>
              <a:endParaRPr lang="en-US" baseline="30000" dirty="0">
                <a:solidFill>
                  <a:srgbClr val="FFFFFF"/>
                </a:solidFill>
              </a:endParaRPr>
            </a:p>
          </p:txBody>
        </p:sp>
      </p:grpSp>
      <p:sp>
        <p:nvSpPr>
          <p:cNvPr id="60435" name="Rectangle 89"/>
          <p:cNvSpPr>
            <a:spLocks noChangeArrowheads="1"/>
          </p:cNvSpPr>
          <p:nvPr/>
        </p:nvSpPr>
        <p:spPr bwMode="auto">
          <a:xfrm>
            <a:off x="1517650" y="2582863"/>
            <a:ext cx="22336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711200">
              <a:lnSpc>
                <a:spcPct val="90000"/>
              </a:lnSpc>
              <a:spcBef>
                <a:spcPct val="20000"/>
              </a:spcBef>
              <a:spcAft>
                <a:spcPct val="35000"/>
              </a:spcAft>
              <a:buClr>
                <a:srgbClr val="000000"/>
              </a:buClr>
              <a:buFont typeface="Wingdings" pitchFamily="2" charset="2"/>
              <a:buNone/>
            </a:pPr>
            <a:r>
              <a:rPr lang="en-US">
                <a:solidFill>
                  <a:srgbClr val="FFFFFF"/>
                </a:solidFill>
              </a:rPr>
              <a:t>GnRH antagonists</a:t>
            </a:r>
            <a:endParaRPr lang="en-US" baseline="30000">
              <a:solidFill>
                <a:srgbClr val="FFFFFF"/>
              </a:solidFill>
            </a:endParaRPr>
          </a:p>
        </p:txBody>
      </p:sp>
      <p:grpSp>
        <p:nvGrpSpPr>
          <p:cNvPr id="5" name="Group 30721"/>
          <p:cNvGrpSpPr>
            <a:grpSpLocks/>
          </p:cNvGrpSpPr>
          <p:nvPr/>
        </p:nvGrpSpPr>
        <p:grpSpPr bwMode="auto">
          <a:xfrm>
            <a:off x="867236" y="3027090"/>
            <a:ext cx="3137866" cy="352108"/>
            <a:chOff x="374071" y="2641573"/>
            <a:chExt cx="1205869" cy="600331"/>
          </a:xfrm>
          <a:solidFill>
            <a:srgbClr val="333399"/>
          </a:solidFill>
        </p:grpSpPr>
        <p:sp>
          <p:nvSpPr>
            <p:cNvPr id="92" name="Rounded Rectangle 91"/>
            <p:cNvSpPr/>
            <p:nvPr/>
          </p:nvSpPr>
          <p:spPr>
            <a:xfrm>
              <a:off x="374071" y="2641573"/>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sp>
          <p:nvSpPr>
            <p:cNvPr id="93" name="Rounded Rectangle 5"/>
            <p:cNvSpPr/>
            <p:nvPr/>
          </p:nvSpPr>
          <p:spPr>
            <a:xfrm>
              <a:off x="423946" y="2774980"/>
              <a:ext cx="1106118" cy="316760"/>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a:solidFill>
                    <a:srgbClr val="FFFFFF"/>
                  </a:solidFill>
                </a:rPr>
                <a:t>FSH/LH</a:t>
              </a:r>
              <a:endParaRPr lang="en-US" baseline="30000" dirty="0">
                <a:solidFill>
                  <a:srgbClr val="FFFFFF"/>
                </a:solidFill>
              </a:endParaRPr>
            </a:p>
          </p:txBody>
        </p:sp>
      </p:grpSp>
      <p:sp>
        <p:nvSpPr>
          <p:cNvPr id="60437" name="TextBox 93"/>
          <p:cNvSpPr txBox="1">
            <a:spLocks noChangeArrowheads="1"/>
          </p:cNvSpPr>
          <p:nvPr/>
        </p:nvSpPr>
        <p:spPr bwMode="auto">
          <a:xfrm>
            <a:off x="1408113" y="2074863"/>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en-US">
                <a:solidFill>
                  <a:srgbClr val="000000"/>
                </a:solidFill>
              </a:rPr>
              <a:t>or</a:t>
            </a:r>
          </a:p>
        </p:txBody>
      </p:sp>
      <p:sp>
        <p:nvSpPr>
          <p:cNvPr id="95" name="Down Arrow 94"/>
          <p:cNvSpPr/>
          <p:nvPr/>
        </p:nvSpPr>
        <p:spPr bwMode="auto">
          <a:xfrm rot="16200000">
            <a:off x="4244975" y="2109788"/>
            <a:ext cx="198438" cy="449262"/>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grpSp>
        <p:nvGrpSpPr>
          <p:cNvPr id="6" name="Group 30721"/>
          <p:cNvGrpSpPr>
            <a:grpSpLocks/>
          </p:cNvGrpSpPr>
          <p:nvPr/>
        </p:nvGrpSpPr>
        <p:grpSpPr bwMode="auto">
          <a:xfrm>
            <a:off x="4700107" y="2102516"/>
            <a:ext cx="1066798" cy="465234"/>
            <a:chOff x="-42975" y="2237788"/>
            <a:chExt cx="1205869" cy="600331"/>
          </a:xfrm>
          <a:solidFill>
            <a:srgbClr val="00B050"/>
          </a:solidFill>
        </p:grpSpPr>
        <p:sp>
          <p:nvSpPr>
            <p:cNvPr id="97" name="Rounded Rectangle 96"/>
            <p:cNvSpPr/>
            <p:nvPr/>
          </p:nvSpPr>
          <p:spPr>
            <a:xfrm>
              <a:off x="-42975" y="2237788"/>
              <a:ext cx="1205869" cy="600331"/>
            </a:xfrm>
            <a:prstGeom prst="roundRect">
              <a:avLst>
                <a:gd name="adj" fmla="val 10000"/>
              </a:avLst>
            </a:prstGeom>
            <a:grp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n-US">
                <a:solidFill>
                  <a:srgbClr val="FFFFFF"/>
                </a:solidFill>
              </a:endParaRPr>
            </a:p>
          </p:txBody>
        </p:sp>
        <p:sp>
          <p:nvSpPr>
            <p:cNvPr id="98" name="Rounded Rectangle 5"/>
            <p:cNvSpPr/>
            <p:nvPr/>
          </p:nvSpPr>
          <p:spPr>
            <a:xfrm>
              <a:off x="136102" y="2379573"/>
              <a:ext cx="847716" cy="316760"/>
            </a:xfrm>
            <a:prstGeom prst="rect">
              <a:avLst/>
            </a:prstGeom>
            <a:grp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fontAlgn="auto">
                <a:lnSpc>
                  <a:spcPct val="90000"/>
                </a:lnSpc>
                <a:spcBef>
                  <a:spcPct val="20000"/>
                </a:spcBef>
                <a:spcAft>
                  <a:spcPct val="35000"/>
                </a:spcAft>
                <a:buClr>
                  <a:srgbClr val="000000"/>
                </a:buClr>
                <a:buFont typeface="Wingdings" pitchFamily="2" charset="2"/>
                <a:buNone/>
                <a:defRPr/>
              </a:pPr>
              <a:r>
                <a:rPr lang="en-US" dirty="0" err="1">
                  <a:solidFill>
                    <a:srgbClr val="FFFFFF"/>
                  </a:solidFill>
                </a:rPr>
                <a:t>hCG</a:t>
              </a:r>
              <a:endParaRPr lang="en-US" baseline="30000" dirty="0">
                <a:solidFill>
                  <a:srgbClr val="FFFFFF"/>
                </a:solidFill>
              </a:endParaRPr>
            </a:p>
          </p:txBody>
        </p:sp>
      </p:grpSp>
      <p:sp>
        <p:nvSpPr>
          <p:cNvPr id="60440" name="TextBox 100"/>
          <p:cNvSpPr txBox="1">
            <a:spLocks noChangeArrowheads="1"/>
          </p:cNvSpPr>
          <p:nvPr/>
        </p:nvSpPr>
        <p:spPr bwMode="auto">
          <a:xfrm>
            <a:off x="5465763" y="3143250"/>
            <a:ext cx="100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en-US" sz="1600">
                <a:solidFill>
                  <a:srgbClr val="FFFFFF"/>
                </a:solidFill>
              </a:rPr>
              <a:t>Oocyte retrieval </a:t>
            </a:r>
          </a:p>
        </p:txBody>
      </p:sp>
      <p:sp>
        <p:nvSpPr>
          <p:cNvPr id="60441" name="TextBox 101"/>
          <p:cNvSpPr txBox="1">
            <a:spLocks noChangeArrowheads="1"/>
          </p:cNvSpPr>
          <p:nvPr/>
        </p:nvSpPr>
        <p:spPr bwMode="auto">
          <a:xfrm>
            <a:off x="168275" y="876300"/>
            <a:ext cx="3951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Clr>
                <a:srgbClr val="000000"/>
              </a:buClr>
              <a:buFont typeface="Wingdings" pitchFamily="2" charset="2"/>
              <a:buNone/>
            </a:pPr>
            <a:r>
              <a:rPr lang="en-US">
                <a:solidFill>
                  <a:srgbClr val="000000"/>
                </a:solidFill>
              </a:rPr>
              <a:t>Follicle development</a:t>
            </a:r>
          </a:p>
        </p:txBody>
      </p:sp>
      <p:sp>
        <p:nvSpPr>
          <p:cNvPr id="60442" name="TextBox 102"/>
          <p:cNvSpPr txBox="1">
            <a:spLocks noChangeArrowheads="1"/>
          </p:cNvSpPr>
          <p:nvPr/>
        </p:nvSpPr>
        <p:spPr bwMode="auto">
          <a:xfrm>
            <a:off x="4271963" y="876300"/>
            <a:ext cx="2382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000000"/>
              </a:buClr>
              <a:buFont typeface="Wingdings" pitchFamily="2" charset="2"/>
              <a:buNone/>
            </a:pPr>
            <a:r>
              <a:rPr lang="en-US">
                <a:solidFill>
                  <a:srgbClr val="000000"/>
                </a:solidFill>
              </a:rPr>
              <a:t>Follicle maturation</a:t>
            </a:r>
          </a:p>
        </p:txBody>
      </p:sp>
      <p:sp>
        <p:nvSpPr>
          <p:cNvPr id="105" name="Down Arrow 104"/>
          <p:cNvSpPr/>
          <p:nvPr/>
        </p:nvSpPr>
        <p:spPr bwMode="auto">
          <a:xfrm>
            <a:off x="5875338" y="2636838"/>
            <a:ext cx="198437" cy="250825"/>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sp>
        <p:nvSpPr>
          <p:cNvPr id="106" name="Down Arrow 105"/>
          <p:cNvSpPr/>
          <p:nvPr/>
        </p:nvSpPr>
        <p:spPr bwMode="auto">
          <a:xfrm flipV="1">
            <a:off x="7237413" y="2636838"/>
            <a:ext cx="198437" cy="250825"/>
          </a:xfrm>
          <a:prstGeom prst="downArrow">
            <a:avLst/>
          </a:prstGeom>
          <a:solidFill>
            <a:schemeClr val="accent6"/>
          </a:solidFill>
          <a:ln w="9525" cap="flat" cmpd="sng" algn="ctr">
            <a:solidFill>
              <a:srgbClr val="FF6600"/>
            </a:solidFill>
            <a:prstDash val="solid"/>
            <a:round/>
            <a:headEnd type="none" w="med" len="med"/>
            <a:tailEnd type="none" w="med" len="med"/>
          </a:ln>
          <a:effectLst/>
        </p:spPr>
        <p:txBody>
          <a:bodyPr/>
          <a:lstStyle/>
          <a:p>
            <a:pPr marL="342900" indent="-342900" fontAlgn="auto">
              <a:spcBef>
                <a:spcPct val="20000"/>
              </a:spcBef>
              <a:spcAft>
                <a:spcPts val="0"/>
              </a:spcAft>
              <a:buClr>
                <a:srgbClr val="000000"/>
              </a:buClr>
              <a:buFont typeface="Wingdings" pitchFamily="2" charset="2"/>
              <a:buChar char="§"/>
              <a:defRPr/>
            </a:pPr>
            <a:endParaRPr lang="en-US">
              <a:solidFill>
                <a:srgbClr val="000000"/>
              </a:solidFill>
              <a:latin typeface="+mn-lt"/>
              <a:cs typeface="+mn-cs"/>
            </a:endParaRPr>
          </a:p>
        </p:txBody>
      </p:sp>
    </p:spTree>
    <p:extLst>
      <p:ext uri="{BB962C8B-B14F-4D97-AF65-F5344CB8AC3E}">
        <p14:creationId xmlns:p14="http://schemas.microsoft.com/office/powerpoint/2010/main" val="407858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err="1" smtClean="0"/>
              <a:t>Proposed</a:t>
            </a:r>
            <a:r>
              <a:rPr lang="hr-HR" sz="2800" dirty="0" smtClean="0"/>
              <a:t>  </a:t>
            </a:r>
            <a:r>
              <a:rPr lang="hr-HR" sz="2800" dirty="0" err="1" smtClean="0"/>
              <a:t>causes</a:t>
            </a:r>
            <a:r>
              <a:rPr lang="hr-HR" sz="2800" dirty="0" smtClean="0"/>
              <a:t> </a:t>
            </a:r>
            <a:r>
              <a:rPr lang="hr-HR" sz="2800" dirty="0" err="1" smtClean="0"/>
              <a:t>of</a:t>
            </a:r>
            <a:r>
              <a:rPr lang="hr-HR" sz="2800" dirty="0" smtClean="0"/>
              <a:t> LPD</a:t>
            </a:r>
            <a:endParaRPr lang="hr-HR" sz="2800" dirty="0"/>
          </a:p>
        </p:txBody>
      </p:sp>
      <p:sp>
        <p:nvSpPr>
          <p:cNvPr id="3" name="Text Placeholder 2"/>
          <p:cNvSpPr>
            <a:spLocks noGrp="1"/>
          </p:cNvSpPr>
          <p:nvPr>
            <p:ph type="body" sz="quarter" idx="10"/>
          </p:nvPr>
        </p:nvSpPr>
        <p:spPr/>
        <p:txBody>
          <a:bodyPr>
            <a:normAutofit fontScale="92500" lnSpcReduction="10000"/>
          </a:bodyPr>
          <a:lstStyle/>
          <a:p>
            <a:r>
              <a:rPr lang="hr-HR" sz="2800" dirty="0" err="1" smtClean="0"/>
              <a:t>Granulosa</a:t>
            </a:r>
            <a:r>
              <a:rPr lang="hr-HR" sz="2800" dirty="0" smtClean="0"/>
              <a:t> </a:t>
            </a:r>
            <a:r>
              <a:rPr lang="hr-HR" sz="2800" dirty="0" err="1" smtClean="0"/>
              <a:t>cells</a:t>
            </a:r>
            <a:r>
              <a:rPr lang="hr-HR" sz="2800" dirty="0" smtClean="0"/>
              <a:t> </a:t>
            </a:r>
            <a:r>
              <a:rPr lang="hr-HR" sz="2800" dirty="0" err="1" smtClean="0"/>
              <a:t>removal</a:t>
            </a:r>
            <a:r>
              <a:rPr lang="hr-HR" sz="2800" dirty="0" smtClean="0"/>
              <a:t> </a:t>
            </a:r>
            <a:r>
              <a:rPr lang="hr-HR" sz="2800" dirty="0" err="1" smtClean="0"/>
              <a:t>during</a:t>
            </a:r>
            <a:r>
              <a:rPr lang="hr-HR" sz="2800" dirty="0" smtClean="0"/>
              <a:t> </a:t>
            </a:r>
            <a:r>
              <a:rPr lang="hr-HR" sz="2800" dirty="0" err="1" smtClean="0"/>
              <a:t>oocyte</a:t>
            </a:r>
            <a:r>
              <a:rPr lang="hr-HR" sz="2800" dirty="0" smtClean="0"/>
              <a:t> </a:t>
            </a:r>
            <a:r>
              <a:rPr lang="hr-HR" sz="2800" dirty="0" err="1" smtClean="0"/>
              <a:t>retrieval</a:t>
            </a:r>
            <a:r>
              <a:rPr lang="hr-HR" sz="2800" dirty="0" smtClean="0"/>
              <a:t> </a:t>
            </a:r>
          </a:p>
          <a:p>
            <a:r>
              <a:rPr lang="hr-HR" dirty="0" err="1" smtClean="0"/>
              <a:t>Aspiration</a:t>
            </a:r>
            <a:r>
              <a:rPr lang="hr-HR" dirty="0" smtClean="0"/>
              <a:t> </a:t>
            </a:r>
            <a:r>
              <a:rPr lang="hr-HR" dirty="0" err="1" smtClean="0"/>
              <a:t>of</a:t>
            </a:r>
            <a:r>
              <a:rPr lang="hr-HR" dirty="0" smtClean="0"/>
              <a:t> </a:t>
            </a:r>
            <a:r>
              <a:rPr lang="hr-HR" dirty="0" err="1" smtClean="0"/>
              <a:t>preovulatory</a:t>
            </a:r>
            <a:r>
              <a:rPr lang="hr-HR" dirty="0" smtClean="0"/>
              <a:t> </a:t>
            </a:r>
            <a:r>
              <a:rPr lang="hr-HR" dirty="0" err="1" smtClean="0"/>
              <a:t>oocyte</a:t>
            </a:r>
            <a:r>
              <a:rPr lang="hr-HR" dirty="0" smtClean="0"/>
              <a:t> </a:t>
            </a:r>
            <a:r>
              <a:rPr lang="hr-HR" dirty="0" err="1" smtClean="0"/>
              <a:t>in</a:t>
            </a:r>
            <a:r>
              <a:rPr lang="hr-HR" dirty="0" smtClean="0"/>
              <a:t> natural </a:t>
            </a:r>
            <a:r>
              <a:rPr lang="hr-HR" dirty="0" err="1" smtClean="0"/>
              <a:t>cycles</a:t>
            </a:r>
            <a:r>
              <a:rPr lang="hr-HR" dirty="0" smtClean="0"/>
              <a:t> </a:t>
            </a:r>
            <a:r>
              <a:rPr lang="hr-HR" dirty="0" err="1" smtClean="0"/>
              <a:t>did</a:t>
            </a:r>
            <a:r>
              <a:rPr lang="hr-HR" dirty="0" smtClean="0"/>
              <a:t> </a:t>
            </a:r>
            <a:r>
              <a:rPr lang="hr-HR" dirty="0" err="1" smtClean="0"/>
              <a:t>not</a:t>
            </a:r>
            <a:r>
              <a:rPr lang="hr-HR" dirty="0" smtClean="0"/>
              <a:t> </a:t>
            </a:r>
            <a:r>
              <a:rPr lang="hr-HR" dirty="0" err="1" smtClean="0"/>
              <a:t>cause</a:t>
            </a:r>
            <a:r>
              <a:rPr lang="hr-HR" dirty="0" smtClean="0"/>
              <a:t> </a:t>
            </a:r>
            <a:r>
              <a:rPr lang="hr-HR" dirty="0" err="1" smtClean="0"/>
              <a:t>an</a:t>
            </a:r>
            <a:r>
              <a:rPr lang="hr-HR" dirty="0" smtClean="0"/>
              <a:t> </a:t>
            </a:r>
            <a:r>
              <a:rPr lang="hr-HR" dirty="0" err="1" smtClean="0"/>
              <a:t>apparent</a:t>
            </a:r>
            <a:r>
              <a:rPr lang="hr-HR" dirty="0" smtClean="0"/>
              <a:t> LPD</a:t>
            </a:r>
          </a:p>
          <a:p>
            <a:r>
              <a:rPr lang="hr-HR" sz="2800" dirty="0" smtClean="0"/>
              <a:t>HCG </a:t>
            </a:r>
            <a:r>
              <a:rPr lang="hr-HR" sz="2800" dirty="0" err="1" smtClean="0"/>
              <a:t>induced</a:t>
            </a:r>
            <a:r>
              <a:rPr lang="hr-HR" sz="2800" dirty="0" smtClean="0"/>
              <a:t> </a:t>
            </a:r>
            <a:r>
              <a:rPr lang="hr-HR" sz="2800" dirty="0" err="1" smtClean="0"/>
              <a:t>supression</a:t>
            </a:r>
            <a:r>
              <a:rPr lang="hr-HR" sz="2800" dirty="0" smtClean="0"/>
              <a:t> </a:t>
            </a:r>
            <a:r>
              <a:rPr lang="hr-HR" sz="2800" dirty="0" err="1" smtClean="0"/>
              <a:t>of</a:t>
            </a:r>
            <a:r>
              <a:rPr lang="hr-HR" sz="2800" dirty="0" smtClean="0"/>
              <a:t> LH</a:t>
            </a:r>
          </a:p>
          <a:p>
            <a:r>
              <a:rPr lang="hr-HR" dirty="0" smtClean="0"/>
              <a:t>HCG </a:t>
            </a:r>
            <a:r>
              <a:rPr lang="hr-HR" dirty="0" err="1" smtClean="0"/>
              <a:t>injection</a:t>
            </a:r>
            <a:r>
              <a:rPr lang="hr-HR" dirty="0" smtClean="0"/>
              <a:t> </a:t>
            </a:r>
            <a:r>
              <a:rPr lang="hr-HR" dirty="0" err="1" smtClean="0"/>
              <a:t>supresses</a:t>
            </a:r>
            <a:r>
              <a:rPr lang="hr-HR" dirty="0" smtClean="0"/>
              <a:t> </a:t>
            </a:r>
            <a:r>
              <a:rPr lang="hr-HR" dirty="0" err="1" smtClean="0"/>
              <a:t>endogenous</a:t>
            </a:r>
            <a:r>
              <a:rPr lang="hr-HR" dirty="0" smtClean="0"/>
              <a:t> LH </a:t>
            </a:r>
            <a:r>
              <a:rPr lang="hr-HR" dirty="0" err="1" smtClean="0"/>
              <a:t>production</a:t>
            </a:r>
            <a:endParaRPr lang="hr-HR" dirty="0" smtClean="0"/>
          </a:p>
          <a:p>
            <a:r>
              <a:rPr lang="hr-HR" dirty="0" smtClean="0"/>
              <a:t>HCG </a:t>
            </a:r>
            <a:r>
              <a:rPr lang="hr-HR" dirty="0" err="1" smtClean="0"/>
              <a:t>injection</a:t>
            </a:r>
            <a:r>
              <a:rPr lang="hr-HR" dirty="0" smtClean="0"/>
              <a:t>  </a:t>
            </a:r>
            <a:r>
              <a:rPr lang="hr-HR" dirty="0" err="1" smtClean="0"/>
              <a:t>did</a:t>
            </a:r>
            <a:r>
              <a:rPr lang="hr-HR" dirty="0" smtClean="0"/>
              <a:t> </a:t>
            </a:r>
            <a:r>
              <a:rPr lang="hr-HR" dirty="0" err="1" smtClean="0"/>
              <a:t>not</a:t>
            </a:r>
            <a:r>
              <a:rPr lang="hr-HR" dirty="0" smtClean="0"/>
              <a:t> </a:t>
            </a:r>
            <a:r>
              <a:rPr lang="hr-HR" dirty="0" err="1" smtClean="0"/>
              <a:t>downregulate</a:t>
            </a:r>
            <a:r>
              <a:rPr lang="hr-HR" dirty="0" smtClean="0"/>
              <a:t> LH </a:t>
            </a:r>
            <a:r>
              <a:rPr lang="hr-HR" dirty="0" err="1" smtClean="0"/>
              <a:t>secretion</a:t>
            </a:r>
            <a:r>
              <a:rPr lang="hr-HR" dirty="0" smtClean="0"/>
              <a:t> </a:t>
            </a:r>
            <a:r>
              <a:rPr lang="hr-HR" dirty="0" err="1" smtClean="0"/>
              <a:t>in</a:t>
            </a:r>
            <a:r>
              <a:rPr lang="hr-HR" dirty="0" smtClean="0"/>
              <a:t> </a:t>
            </a:r>
            <a:r>
              <a:rPr lang="hr-HR" dirty="0" err="1" smtClean="0"/>
              <a:t>the</a:t>
            </a:r>
            <a:r>
              <a:rPr lang="hr-HR" dirty="0" smtClean="0"/>
              <a:t> </a:t>
            </a:r>
            <a:r>
              <a:rPr lang="hr-HR" dirty="0" err="1" smtClean="0"/>
              <a:t>lutral</a:t>
            </a:r>
            <a:r>
              <a:rPr lang="hr-HR" dirty="0" smtClean="0"/>
              <a:t> </a:t>
            </a:r>
            <a:r>
              <a:rPr lang="hr-HR" dirty="0" err="1" smtClean="0"/>
              <a:t>phase</a:t>
            </a:r>
            <a:r>
              <a:rPr lang="hr-HR" dirty="0" smtClean="0"/>
              <a:t> </a:t>
            </a:r>
            <a:r>
              <a:rPr lang="hr-HR" dirty="0" err="1" smtClean="0"/>
              <a:t>of</a:t>
            </a:r>
            <a:r>
              <a:rPr lang="hr-HR" dirty="0" smtClean="0"/>
              <a:t> natural </a:t>
            </a:r>
            <a:r>
              <a:rPr lang="hr-HR" dirty="0" err="1" smtClean="0"/>
              <a:t>cycles</a:t>
            </a:r>
            <a:r>
              <a:rPr lang="hr-HR" dirty="0" smtClean="0"/>
              <a:t> </a:t>
            </a:r>
            <a:r>
              <a:rPr lang="hr-HR" dirty="0" err="1" smtClean="0"/>
              <a:t>in</a:t>
            </a:r>
            <a:r>
              <a:rPr lang="hr-HR" dirty="0" smtClean="0"/>
              <a:t> </a:t>
            </a:r>
            <a:r>
              <a:rPr lang="hr-HR" dirty="0" err="1" smtClean="0"/>
              <a:t>ovulatin</a:t>
            </a:r>
            <a:r>
              <a:rPr lang="hr-HR" dirty="0" smtClean="0"/>
              <a:t> </a:t>
            </a:r>
            <a:r>
              <a:rPr lang="hr-HR" dirty="0" err="1" smtClean="0"/>
              <a:t>women</a:t>
            </a:r>
            <a:endParaRPr lang="hr-HR" dirty="0" smtClean="0"/>
          </a:p>
          <a:p>
            <a:r>
              <a:rPr lang="hr-HR" sz="2800" dirty="0" err="1" smtClean="0"/>
              <a:t>GnRH</a:t>
            </a:r>
            <a:r>
              <a:rPr lang="hr-HR" sz="2800" dirty="0" smtClean="0"/>
              <a:t> </a:t>
            </a:r>
            <a:r>
              <a:rPr lang="hr-HR" sz="2800" dirty="0" err="1" smtClean="0"/>
              <a:t>agonist</a:t>
            </a:r>
            <a:r>
              <a:rPr lang="hr-HR" sz="2800" dirty="0" smtClean="0"/>
              <a:t> </a:t>
            </a:r>
            <a:r>
              <a:rPr lang="hr-HR" sz="2800" dirty="0" err="1" smtClean="0"/>
              <a:t>induced</a:t>
            </a:r>
            <a:r>
              <a:rPr lang="hr-HR" sz="2800" dirty="0" smtClean="0"/>
              <a:t> </a:t>
            </a:r>
            <a:r>
              <a:rPr lang="hr-HR" sz="2800" dirty="0" err="1" smtClean="0"/>
              <a:t>pituitary</a:t>
            </a:r>
            <a:r>
              <a:rPr lang="hr-HR" sz="2800" dirty="0" smtClean="0"/>
              <a:t> </a:t>
            </a:r>
            <a:r>
              <a:rPr lang="hr-HR" sz="2800" dirty="0" err="1" smtClean="0"/>
              <a:t>supression</a:t>
            </a:r>
            <a:r>
              <a:rPr lang="hr-HR" sz="2800" dirty="0" smtClean="0"/>
              <a:t> </a:t>
            </a:r>
          </a:p>
          <a:p>
            <a:r>
              <a:rPr lang="hr-HR" dirty="0" err="1" smtClean="0"/>
              <a:t>Delay</a:t>
            </a:r>
            <a:r>
              <a:rPr lang="hr-HR" dirty="0" smtClean="0"/>
              <a:t> </a:t>
            </a:r>
            <a:r>
              <a:rPr lang="hr-HR" dirty="0" err="1" smtClean="0"/>
              <a:t>in</a:t>
            </a:r>
            <a:r>
              <a:rPr lang="hr-HR" dirty="0" smtClean="0"/>
              <a:t> </a:t>
            </a:r>
            <a:r>
              <a:rPr lang="hr-HR" dirty="0" err="1" smtClean="0"/>
              <a:t>pituitary</a:t>
            </a:r>
            <a:r>
              <a:rPr lang="hr-HR" dirty="0" smtClean="0"/>
              <a:t> </a:t>
            </a:r>
            <a:r>
              <a:rPr lang="hr-HR" dirty="0" err="1" smtClean="0"/>
              <a:t>recovery</a:t>
            </a:r>
            <a:r>
              <a:rPr lang="hr-HR" dirty="0" smtClean="0"/>
              <a:t> </a:t>
            </a:r>
            <a:r>
              <a:rPr lang="hr-HR" dirty="0" err="1" smtClean="0"/>
              <a:t>from</a:t>
            </a:r>
            <a:r>
              <a:rPr lang="hr-HR" dirty="0" smtClean="0"/>
              <a:t> </a:t>
            </a:r>
            <a:r>
              <a:rPr lang="hr-HR" dirty="0" err="1" smtClean="0"/>
              <a:t>supression</a:t>
            </a:r>
            <a:r>
              <a:rPr lang="hr-HR" dirty="0" smtClean="0"/>
              <a:t> </a:t>
            </a:r>
            <a:r>
              <a:rPr lang="hr-HR" dirty="0" err="1" smtClean="0"/>
              <a:t>by</a:t>
            </a:r>
            <a:r>
              <a:rPr lang="hr-HR" dirty="0" smtClean="0"/>
              <a:t> </a:t>
            </a:r>
            <a:r>
              <a:rPr lang="hr-HR" dirty="0" err="1" smtClean="0"/>
              <a:t>GnRH</a:t>
            </a:r>
            <a:r>
              <a:rPr lang="hr-HR" dirty="0" smtClean="0"/>
              <a:t> </a:t>
            </a:r>
            <a:r>
              <a:rPr lang="hr-HR" dirty="0" err="1" smtClean="0"/>
              <a:t>agonists</a:t>
            </a:r>
            <a:endParaRPr lang="hr-HR" dirty="0" smtClean="0"/>
          </a:p>
          <a:p>
            <a:r>
              <a:rPr lang="hr-HR" dirty="0" smtClean="0"/>
              <a:t>LPD </a:t>
            </a:r>
            <a:r>
              <a:rPr lang="hr-HR" dirty="0" err="1" smtClean="0"/>
              <a:t>presents</a:t>
            </a:r>
            <a:r>
              <a:rPr lang="hr-HR" dirty="0" smtClean="0"/>
              <a:t> </a:t>
            </a:r>
            <a:r>
              <a:rPr lang="hr-HR" dirty="0" err="1" smtClean="0"/>
              <a:t>despite</a:t>
            </a:r>
            <a:r>
              <a:rPr lang="hr-HR" dirty="0" smtClean="0"/>
              <a:t> </a:t>
            </a:r>
            <a:r>
              <a:rPr lang="hr-HR" dirty="0" err="1" smtClean="0"/>
              <a:t>rapid</a:t>
            </a:r>
            <a:r>
              <a:rPr lang="hr-HR" dirty="0" smtClean="0"/>
              <a:t> </a:t>
            </a:r>
            <a:r>
              <a:rPr lang="hr-HR" dirty="0" err="1" smtClean="0"/>
              <a:t>pituitary</a:t>
            </a:r>
            <a:r>
              <a:rPr lang="hr-HR" dirty="0" smtClean="0"/>
              <a:t> </a:t>
            </a:r>
            <a:r>
              <a:rPr lang="hr-HR" dirty="0" err="1" smtClean="0"/>
              <a:t>recovery</a:t>
            </a:r>
            <a:r>
              <a:rPr lang="hr-HR" dirty="0" smtClean="0"/>
              <a:t> </a:t>
            </a:r>
            <a:r>
              <a:rPr lang="hr-HR" dirty="0" err="1" smtClean="0"/>
              <a:t>with</a:t>
            </a:r>
            <a:r>
              <a:rPr lang="hr-HR" dirty="0" smtClean="0"/>
              <a:t> </a:t>
            </a:r>
            <a:r>
              <a:rPr lang="hr-HR" dirty="0" err="1" smtClean="0"/>
              <a:t>GnRH</a:t>
            </a:r>
            <a:r>
              <a:rPr lang="hr-HR" dirty="0" smtClean="0"/>
              <a:t> </a:t>
            </a:r>
            <a:r>
              <a:rPr lang="hr-HR" dirty="0" err="1" smtClean="0"/>
              <a:t>atagonists</a:t>
            </a:r>
            <a:endParaRPr lang="hr-HR" dirty="0" smtClean="0"/>
          </a:p>
          <a:p>
            <a:r>
              <a:rPr lang="hr-HR" sz="2800" dirty="0" err="1" smtClean="0"/>
              <a:t>Sex</a:t>
            </a:r>
            <a:r>
              <a:rPr lang="hr-HR" sz="2800" dirty="0" smtClean="0"/>
              <a:t> steroid </a:t>
            </a:r>
            <a:r>
              <a:rPr lang="hr-HR" sz="2800" dirty="0" err="1" smtClean="0"/>
              <a:t>supression</a:t>
            </a:r>
            <a:r>
              <a:rPr lang="hr-HR" sz="2800" dirty="0" smtClean="0"/>
              <a:t> </a:t>
            </a:r>
            <a:r>
              <a:rPr lang="hr-HR" sz="2800" dirty="0" err="1" smtClean="0"/>
              <a:t>of</a:t>
            </a:r>
            <a:r>
              <a:rPr lang="hr-HR" sz="2800" dirty="0" smtClean="0"/>
              <a:t> LH </a:t>
            </a:r>
            <a:endParaRPr lang="hr-HR" dirty="0" smtClean="0"/>
          </a:p>
          <a:p>
            <a:r>
              <a:rPr lang="hr-HR" dirty="0" err="1" smtClean="0"/>
              <a:t>Supraphysiologic</a:t>
            </a:r>
            <a:r>
              <a:rPr lang="hr-HR" dirty="0" smtClean="0"/>
              <a:t> </a:t>
            </a:r>
            <a:r>
              <a:rPr lang="hr-HR" dirty="0" err="1" smtClean="0"/>
              <a:t>concentration</a:t>
            </a:r>
            <a:r>
              <a:rPr lang="hr-HR" dirty="0" smtClean="0"/>
              <a:t> </a:t>
            </a:r>
            <a:r>
              <a:rPr lang="hr-HR" dirty="0" err="1" smtClean="0"/>
              <a:t>of</a:t>
            </a:r>
            <a:r>
              <a:rPr lang="hr-HR" dirty="0" smtClean="0"/>
              <a:t> </a:t>
            </a:r>
            <a:r>
              <a:rPr lang="hr-HR" dirty="0" err="1" smtClean="0"/>
              <a:t>sex</a:t>
            </a:r>
            <a:r>
              <a:rPr lang="hr-HR" dirty="0" smtClean="0"/>
              <a:t> </a:t>
            </a:r>
            <a:r>
              <a:rPr lang="hr-HR" dirty="0" err="1" smtClean="0"/>
              <a:t>steroids</a:t>
            </a:r>
            <a:r>
              <a:rPr lang="hr-HR" dirty="0" smtClean="0"/>
              <a:t> </a:t>
            </a:r>
            <a:r>
              <a:rPr lang="hr-HR" dirty="0" err="1" smtClean="0"/>
              <a:t>secreted</a:t>
            </a:r>
            <a:r>
              <a:rPr lang="hr-HR" dirty="0" smtClean="0"/>
              <a:t> </a:t>
            </a:r>
            <a:r>
              <a:rPr lang="hr-HR" dirty="0" err="1" smtClean="0"/>
              <a:t>by</a:t>
            </a:r>
            <a:r>
              <a:rPr lang="hr-HR" dirty="0" smtClean="0"/>
              <a:t> </a:t>
            </a:r>
            <a:r>
              <a:rPr lang="hr-HR" dirty="0" err="1" smtClean="0"/>
              <a:t>multiple</a:t>
            </a:r>
            <a:r>
              <a:rPr lang="hr-HR" dirty="0" smtClean="0"/>
              <a:t> </a:t>
            </a:r>
            <a:r>
              <a:rPr lang="hr-HR" dirty="0" err="1" smtClean="0"/>
              <a:t>corpora</a:t>
            </a:r>
            <a:r>
              <a:rPr lang="hr-HR" dirty="0" smtClean="0"/>
              <a:t> </a:t>
            </a:r>
            <a:r>
              <a:rPr lang="hr-HR" dirty="0" err="1" smtClean="0"/>
              <a:t>lutea</a:t>
            </a:r>
            <a:r>
              <a:rPr lang="hr-HR" dirty="0" smtClean="0"/>
              <a:t> </a:t>
            </a:r>
            <a:r>
              <a:rPr lang="hr-HR" dirty="0" err="1" smtClean="0"/>
              <a:t>during</a:t>
            </a:r>
            <a:r>
              <a:rPr lang="hr-HR" dirty="0" smtClean="0"/>
              <a:t> </a:t>
            </a:r>
            <a:r>
              <a:rPr lang="hr-HR" dirty="0" err="1" smtClean="0"/>
              <a:t>the</a:t>
            </a:r>
            <a:r>
              <a:rPr lang="hr-HR" dirty="0" smtClean="0"/>
              <a:t> </a:t>
            </a:r>
            <a:r>
              <a:rPr lang="hr-HR" dirty="0" err="1" smtClean="0"/>
              <a:t>early</a:t>
            </a:r>
            <a:r>
              <a:rPr lang="hr-HR" dirty="0" smtClean="0"/>
              <a:t> </a:t>
            </a:r>
            <a:r>
              <a:rPr lang="hr-HR" dirty="0" err="1" smtClean="0"/>
              <a:t>luteal</a:t>
            </a:r>
            <a:r>
              <a:rPr lang="hr-HR" dirty="0" smtClean="0"/>
              <a:t> </a:t>
            </a:r>
            <a:r>
              <a:rPr lang="hr-HR" dirty="0" err="1" smtClean="0"/>
              <a:t>phase</a:t>
            </a:r>
            <a:r>
              <a:rPr lang="hr-HR" dirty="0" smtClean="0"/>
              <a:t> </a:t>
            </a:r>
            <a:r>
              <a:rPr lang="hr-HR" dirty="0" err="1" smtClean="0"/>
              <a:t>which</a:t>
            </a:r>
            <a:r>
              <a:rPr lang="hr-HR" dirty="0" smtClean="0"/>
              <a:t> </a:t>
            </a:r>
            <a:r>
              <a:rPr lang="hr-HR" dirty="0" err="1" smtClean="0"/>
              <a:t>directly</a:t>
            </a:r>
            <a:r>
              <a:rPr lang="hr-HR" dirty="0" smtClean="0"/>
              <a:t> </a:t>
            </a:r>
            <a:r>
              <a:rPr lang="hr-HR" dirty="0" err="1" smtClean="0"/>
              <a:t>inhibits</a:t>
            </a:r>
            <a:r>
              <a:rPr lang="hr-HR" dirty="0" smtClean="0"/>
              <a:t> LH </a:t>
            </a:r>
            <a:r>
              <a:rPr lang="hr-HR" dirty="0" err="1" smtClean="0"/>
              <a:t>release</a:t>
            </a:r>
            <a:r>
              <a:rPr lang="hr-HR" dirty="0" smtClean="0"/>
              <a:t> </a:t>
            </a:r>
            <a:r>
              <a:rPr lang="hr-HR" dirty="0" err="1" smtClean="0"/>
              <a:t>by</a:t>
            </a:r>
            <a:r>
              <a:rPr lang="hr-HR" dirty="0" smtClean="0"/>
              <a:t> negative </a:t>
            </a:r>
            <a:r>
              <a:rPr lang="hr-HR" dirty="0" err="1" smtClean="0"/>
              <a:t>feedback</a:t>
            </a:r>
            <a:r>
              <a:rPr lang="hr-HR" dirty="0" smtClean="0"/>
              <a:t> to </a:t>
            </a:r>
            <a:r>
              <a:rPr lang="hr-HR" dirty="0" err="1" smtClean="0"/>
              <a:t>the</a:t>
            </a:r>
            <a:r>
              <a:rPr lang="hr-HR" dirty="0" smtClean="0"/>
              <a:t> </a:t>
            </a:r>
            <a:r>
              <a:rPr lang="hr-HR" dirty="0" err="1" smtClean="0"/>
              <a:t>pituitary</a:t>
            </a:r>
            <a:r>
              <a:rPr lang="hr-HR" dirty="0" smtClean="0"/>
              <a:t> </a:t>
            </a:r>
            <a:r>
              <a:rPr lang="hr-HR" dirty="0" err="1" smtClean="0"/>
              <a:t>and</a:t>
            </a:r>
            <a:r>
              <a:rPr lang="hr-HR" dirty="0" smtClean="0"/>
              <a:t> </a:t>
            </a:r>
            <a:r>
              <a:rPr lang="hr-HR" dirty="0" err="1" smtClean="0"/>
              <a:t>hypothalamus</a:t>
            </a:r>
            <a:endParaRPr lang="hr-HR" dirty="0" smtClean="0"/>
          </a:p>
          <a:p>
            <a:endParaRPr lang="hr-HR" dirty="0"/>
          </a:p>
        </p:txBody>
      </p:sp>
      <p:sp>
        <p:nvSpPr>
          <p:cNvPr id="4" name="Pravokutnik 3"/>
          <p:cNvSpPr/>
          <p:nvPr/>
        </p:nvSpPr>
        <p:spPr>
          <a:xfrm>
            <a:off x="7452320" y="0"/>
            <a:ext cx="169168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Rectangle 4"/>
          <p:cNvSpPr/>
          <p:nvPr/>
        </p:nvSpPr>
        <p:spPr>
          <a:xfrm>
            <a:off x="714348" y="6572272"/>
            <a:ext cx="3786214"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Importance of Progesterone in ART</a:t>
            </a:r>
          </a:p>
        </p:txBody>
      </p:sp>
      <p:sp>
        <p:nvSpPr>
          <p:cNvPr id="3" name="Content Placeholder 2"/>
          <p:cNvSpPr>
            <a:spLocks noGrp="1"/>
          </p:cNvSpPr>
          <p:nvPr>
            <p:ph type="body" sz="quarter" idx="10"/>
          </p:nvPr>
        </p:nvSpPr>
        <p:spPr/>
        <p:txBody>
          <a:bodyPr/>
          <a:lstStyle/>
          <a:p>
            <a:pPr eaLnBrk="1" hangingPunct="1">
              <a:spcAft>
                <a:spcPct val="50000"/>
              </a:spcAft>
              <a:defRPr/>
            </a:pPr>
            <a:r>
              <a:rPr lang="en-US" dirty="0" smtClean="0">
                <a:solidFill>
                  <a:schemeClr val="tx1"/>
                </a:solidFill>
              </a:rPr>
              <a:t>Because </a:t>
            </a:r>
            <a:r>
              <a:rPr lang="en-US" dirty="0" err="1" smtClean="0">
                <a:solidFill>
                  <a:schemeClr val="tx1"/>
                </a:solidFill>
              </a:rPr>
              <a:t>GnRH</a:t>
            </a:r>
            <a:r>
              <a:rPr lang="en-US" dirty="0" smtClean="0">
                <a:solidFill>
                  <a:schemeClr val="tx1"/>
                </a:solidFill>
              </a:rPr>
              <a:t> suppresses the function of the corpus </a:t>
            </a:r>
            <a:r>
              <a:rPr lang="en-US" dirty="0" err="1" smtClean="0">
                <a:solidFill>
                  <a:schemeClr val="tx1"/>
                </a:solidFill>
              </a:rPr>
              <a:t>luteum</a:t>
            </a:r>
            <a:r>
              <a:rPr lang="en-US" dirty="0" smtClean="0">
                <a:solidFill>
                  <a:schemeClr val="tx1"/>
                </a:solidFill>
              </a:rPr>
              <a:t>, progesterone is required for luteal-phase support</a:t>
            </a:r>
          </a:p>
          <a:p>
            <a:pPr lvl="1" eaLnBrk="1" hangingPunct="1">
              <a:spcAft>
                <a:spcPct val="50000"/>
              </a:spcAft>
              <a:defRPr/>
            </a:pPr>
            <a:r>
              <a:rPr lang="en-US" sz="1800" b="1" i="1" dirty="0">
                <a:solidFill>
                  <a:schemeClr val="tx1"/>
                </a:solidFill>
              </a:rPr>
              <a:t>Luteal </a:t>
            </a:r>
            <a:r>
              <a:rPr lang="en-US" sz="1800" b="1" i="1" dirty="0" smtClean="0">
                <a:solidFill>
                  <a:schemeClr val="tx1"/>
                </a:solidFill>
              </a:rPr>
              <a:t>supplementation</a:t>
            </a:r>
            <a:r>
              <a:rPr lang="en-US" sz="1800" i="1" dirty="0" smtClean="0">
                <a:solidFill>
                  <a:schemeClr val="tx1"/>
                </a:solidFill>
              </a:rPr>
              <a:t>: w</a:t>
            </a:r>
            <a:r>
              <a:rPr lang="en-US" sz="1800" dirty="0" smtClean="0">
                <a:solidFill>
                  <a:schemeClr val="tx1"/>
                </a:solidFill>
              </a:rPr>
              <a:t>idely </a:t>
            </a:r>
            <a:r>
              <a:rPr lang="en-US" sz="1800" dirty="0">
                <a:solidFill>
                  <a:schemeClr val="tx1"/>
                </a:solidFill>
              </a:rPr>
              <a:t>recommended for non-donor </a:t>
            </a:r>
            <a:r>
              <a:rPr lang="en-US" sz="1800" dirty="0" smtClean="0">
                <a:solidFill>
                  <a:schemeClr val="tx1"/>
                </a:solidFill>
              </a:rPr>
              <a:t>cycles </a:t>
            </a:r>
            <a:r>
              <a:rPr lang="en-US" sz="1800" dirty="0">
                <a:solidFill>
                  <a:schemeClr val="tx1"/>
                </a:solidFill>
              </a:rPr>
              <a:t>(some </a:t>
            </a:r>
            <a:r>
              <a:rPr lang="en-US" sz="1800" dirty="0" smtClean="0">
                <a:solidFill>
                  <a:schemeClr val="tx1"/>
                </a:solidFill>
              </a:rPr>
              <a:t>endogenous progesterone </a:t>
            </a:r>
            <a:r>
              <a:rPr lang="en-US" sz="1800" dirty="0">
                <a:solidFill>
                  <a:schemeClr val="tx1"/>
                </a:solidFill>
              </a:rPr>
              <a:t>production</a:t>
            </a:r>
            <a:r>
              <a:rPr lang="en-US" sz="1800" dirty="0" smtClean="0">
                <a:solidFill>
                  <a:schemeClr val="tx1"/>
                </a:solidFill>
              </a:rPr>
              <a:t>) </a:t>
            </a:r>
          </a:p>
          <a:p>
            <a:pPr lvl="1" eaLnBrk="1" hangingPunct="1">
              <a:spcAft>
                <a:spcPct val="50000"/>
              </a:spcAft>
              <a:defRPr/>
            </a:pPr>
            <a:r>
              <a:rPr lang="en-US" sz="1800" b="1" i="1" dirty="0">
                <a:solidFill>
                  <a:schemeClr val="tx1"/>
                </a:solidFill>
              </a:rPr>
              <a:t>Luteal phase </a:t>
            </a:r>
            <a:r>
              <a:rPr lang="en-US" sz="1800" b="1" i="1" dirty="0" smtClean="0">
                <a:solidFill>
                  <a:schemeClr val="tx1"/>
                </a:solidFill>
              </a:rPr>
              <a:t>replacement</a:t>
            </a:r>
            <a:r>
              <a:rPr lang="en-US" sz="1800" i="1" dirty="0" smtClean="0">
                <a:solidFill>
                  <a:schemeClr val="tx1"/>
                </a:solidFill>
              </a:rPr>
              <a:t>: </a:t>
            </a:r>
            <a:r>
              <a:rPr lang="en-US" sz="1800" dirty="0" smtClean="0">
                <a:solidFill>
                  <a:schemeClr val="tx1"/>
                </a:solidFill>
              </a:rPr>
              <a:t>required </a:t>
            </a:r>
            <a:r>
              <a:rPr lang="en-US" sz="1800" dirty="0">
                <a:solidFill>
                  <a:schemeClr val="tx1"/>
                </a:solidFill>
              </a:rPr>
              <a:t>for donor egg cycles </a:t>
            </a:r>
            <a:r>
              <a:rPr lang="en-US" sz="1800" dirty="0" smtClean="0">
                <a:solidFill>
                  <a:schemeClr val="tx1"/>
                </a:solidFill>
              </a:rPr>
              <a:t>(no </a:t>
            </a:r>
            <a:r>
              <a:rPr lang="en-US" sz="1800" dirty="0">
                <a:solidFill>
                  <a:schemeClr val="tx1"/>
                </a:solidFill>
              </a:rPr>
              <a:t>endogenous </a:t>
            </a:r>
            <a:r>
              <a:rPr lang="en-US" sz="1800" dirty="0" smtClean="0">
                <a:solidFill>
                  <a:schemeClr val="tx1"/>
                </a:solidFill>
              </a:rPr>
              <a:t>progesterone production) </a:t>
            </a:r>
          </a:p>
          <a:p>
            <a:pPr eaLnBrk="1" hangingPunct="1">
              <a:spcAft>
                <a:spcPct val="50000"/>
              </a:spcAft>
              <a:defRPr/>
            </a:pPr>
            <a:r>
              <a:rPr lang="en-US" dirty="0" smtClean="0">
                <a:solidFill>
                  <a:schemeClr val="tx1"/>
                </a:solidFill>
              </a:rPr>
              <a:t>Available </a:t>
            </a:r>
            <a:r>
              <a:rPr lang="en-US" dirty="0">
                <a:solidFill>
                  <a:schemeClr val="tx1"/>
                </a:solidFill>
              </a:rPr>
              <a:t>in intramuscular, oral, and </a:t>
            </a:r>
            <a:r>
              <a:rPr lang="en-US" dirty="0" smtClean="0">
                <a:solidFill>
                  <a:schemeClr val="tx1"/>
                </a:solidFill>
              </a:rPr>
              <a:t>vaginal (gel and insert) </a:t>
            </a:r>
            <a:r>
              <a:rPr lang="en-US" dirty="0">
                <a:solidFill>
                  <a:schemeClr val="tx1"/>
                </a:solidFill>
              </a:rPr>
              <a:t>formulations</a:t>
            </a:r>
          </a:p>
          <a:p>
            <a:pPr eaLnBrk="1" hangingPunct="1">
              <a:spcAft>
                <a:spcPct val="50000"/>
              </a:spcAft>
              <a:defRPr/>
            </a:pPr>
            <a:r>
              <a:rPr lang="en-US" dirty="0" smtClean="0">
                <a:solidFill>
                  <a:schemeClr val="tx1"/>
                </a:solidFill>
              </a:rPr>
              <a:t>Usually </a:t>
            </a:r>
            <a:r>
              <a:rPr lang="en-US" dirty="0">
                <a:solidFill>
                  <a:schemeClr val="tx1"/>
                </a:solidFill>
              </a:rPr>
              <a:t>prescribed through 12 weeks of gestation</a:t>
            </a:r>
          </a:p>
          <a:p>
            <a:pPr eaLnBrk="1" hangingPunct="1">
              <a:spcAft>
                <a:spcPct val="50000"/>
              </a:spcAft>
              <a:defRPr/>
            </a:pPr>
            <a:r>
              <a:rPr lang="en-US" dirty="0">
                <a:solidFill>
                  <a:schemeClr val="tx1"/>
                </a:solidFill>
              </a:rPr>
              <a:t>All current formulations require dosing at least daily</a:t>
            </a:r>
          </a:p>
          <a:p>
            <a:pPr marL="0" indent="0" eaLnBrk="1" hangingPunct="1">
              <a:buFont typeface="Wingdings" pitchFamily="2" charset="2"/>
              <a:buNone/>
              <a:defRPr/>
            </a:pPr>
            <a:r>
              <a:rPr lang="en-US" dirty="0" smtClean="0">
                <a:solidFill>
                  <a:schemeClr val="tx1"/>
                </a:solidFill>
              </a:rPr>
              <a:t> </a:t>
            </a:r>
            <a:endParaRPr lang="en-US" dirty="0">
              <a:solidFill>
                <a:schemeClr val="tx1"/>
              </a:solidFill>
            </a:endParaRPr>
          </a:p>
        </p:txBody>
      </p:sp>
      <p:sp>
        <p:nvSpPr>
          <p:cNvPr id="64516" name="Text Box 39"/>
          <p:cNvSpPr txBox="1">
            <a:spLocks noChangeArrowheads="1"/>
          </p:cNvSpPr>
          <p:nvPr/>
        </p:nvSpPr>
        <p:spPr bwMode="auto">
          <a:xfrm>
            <a:off x="468313" y="6237288"/>
            <a:ext cx="77898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rPr>
              <a:t>van der Linden M, et al. </a:t>
            </a:r>
            <a:r>
              <a:rPr lang="en-US" sz="1000" i="1">
                <a:solidFill>
                  <a:srgbClr val="000000"/>
                </a:solidFill>
              </a:rPr>
              <a:t>Cochrane Database Syst Rev</a:t>
            </a:r>
            <a:r>
              <a:rPr lang="en-US" sz="1000">
                <a:solidFill>
                  <a:srgbClr val="000000"/>
                </a:solidFill>
              </a:rPr>
              <a:t>. 2011; (10):CD009154.</a:t>
            </a:r>
          </a:p>
        </p:txBody>
      </p:sp>
      <p:sp>
        <p:nvSpPr>
          <p:cNvPr id="64517" name="Rectangle 1"/>
          <p:cNvSpPr>
            <a:spLocks noChangeArrowheads="1"/>
          </p:cNvSpPr>
          <p:nvPr/>
        </p:nvSpPr>
        <p:spPr bwMode="auto">
          <a:xfrm>
            <a:off x="655638" y="5535613"/>
            <a:ext cx="745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Font typeface="Wingdings" pitchFamily="2" charset="2"/>
              <a:buNone/>
            </a:pPr>
            <a:r>
              <a:rPr lang="en-US" i="1">
                <a:solidFill>
                  <a:srgbClr val="000066"/>
                </a:solidFill>
              </a:rPr>
              <a:t>Progesterone vaginal ring is dosed weekly</a:t>
            </a:r>
            <a:r>
              <a:rPr lang="en-US">
                <a:solidFill>
                  <a:srgbClr val="000066"/>
                </a:solidFill>
              </a:rPr>
              <a:t> </a:t>
            </a:r>
            <a:endParaRPr lang="en-US">
              <a:solidFill>
                <a:srgbClr val="000000"/>
              </a:solidFill>
            </a:endParaRPr>
          </a:p>
        </p:txBody>
      </p:sp>
      <p:sp>
        <p:nvSpPr>
          <p:cNvPr id="6" name="Rectangle 5"/>
          <p:cNvSpPr/>
          <p:nvPr/>
        </p:nvSpPr>
        <p:spPr>
          <a:xfrm>
            <a:off x="642910" y="6572272"/>
            <a:ext cx="3857652"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Pravokutnik 1"/>
          <p:cNvSpPr/>
          <p:nvPr/>
        </p:nvSpPr>
        <p:spPr>
          <a:xfrm>
            <a:off x="7524328" y="0"/>
            <a:ext cx="1619672"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04706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00034" y="642918"/>
            <a:ext cx="8229600" cy="1143000"/>
          </a:xfrm>
        </p:spPr>
        <p:txBody>
          <a:bodyPr/>
          <a:lstStyle/>
          <a:p>
            <a:pPr eaLnBrk="1" hangingPunct="1"/>
            <a:r>
              <a:rPr lang="en-US" dirty="0" smtClean="0"/>
              <a:t>Advantages of Vaginal Drug Delivery</a:t>
            </a:r>
          </a:p>
        </p:txBody>
      </p:sp>
      <p:sp>
        <p:nvSpPr>
          <p:cNvPr id="65539" name="Content Placeholder 2"/>
          <p:cNvSpPr>
            <a:spLocks noGrp="1"/>
          </p:cNvSpPr>
          <p:nvPr>
            <p:ph type="body" sz="quarter" idx="10"/>
          </p:nvPr>
        </p:nvSpPr>
        <p:spPr>
          <a:xfrm>
            <a:off x="400050" y="1714488"/>
            <a:ext cx="8337550" cy="4578362"/>
          </a:xfrm>
        </p:spPr>
        <p:txBody>
          <a:bodyPr/>
          <a:lstStyle/>
          <a:p>
            <a:pPr eaLnBrk="1" hangingPunct="1"/>
            <a:r>
              <a:rPr lang="en-US" b="1" dirty="0" smtClean="0">
                <a:solidFill>
                  <a:schemeClr val="tx1"/>
                </a:solidFill>
              </a:rPr>
              <a:t>Avoids hepatic first-pass metabolism</a:t>
            </a:r>
          </a:p>
          <a:p>
            <a:pPr lvl="1" eaLnBrk="1" hangingPunct="1"/>
            <a:r>
              <a:rPr lang="en-US" sz="1800" dirty="0" smtClean="0">
                <a:solidFill>
                  <a:schemeClr val="tx1"/>
                </a:solidFill>
              </a:rPr>
              <a:t>Lower doses</a:t>
            </a:r>
          </a:p>
          <a:p>
            <a:pPr lvl="1" eaLnBrk="1" hangingPunct="1"/>
            <a:r>
              <a:rPr lang="en-US" sz="1800" dirty="0" smtClean="0">
                <a:solidFill>
                  <a:schemeClr val="tx1"/>
                </a:solidFill>
              </a:rPr>
              <a:t>Avoids gastrointestinal interference with absorption</a:t>
            </a:r>
          </a:p>
          <a:p>
            <a:r>
              <a:rPr lang="en-US" b="1" dirty="0"/>
              <a:t>Continuous release with constant serum levels</a:t>
            </a:r>
          </a:p>
          <a:p>
            <a:pPr lvl="1"/>
            <a:r>
              <a:rPr lang="en-US" sz="1800" dirty="0"/>
              <a:t>Improved side effect profiles compared with oral therapies</a:t>
            </a:r>
          </a:p>
          <a:p>
            <a:pPr lvl="1"/>
            <a:r>
              <a:rPr lang="en-US" sz="1800" dirty="0"/>
              <a:t>Local vs. systemic effects </a:t>
            </a:r>
            <a:endParaRPr lang="hr-HR" sz="1800" dirty="0"/>
          </a:p>
          <a:p>
            <a:r>
              <a:rPr lang="en-US" b="1" dirty="0"/>
              <a:t>Less frequent dosing</a:t>
            </a:r>
            <a:r>
              <a:rPr lang="hr-HR" b="1" dirty="0"/>
              <a:t> (</a:t>
            </a:r>
            <a:r>
              <a:rPr lang="hr-HR" b="1" dirty="0" err="1"/>
              <a:t>weekly</a:t>
            </a:r>
            <a:r>
              <a:rPr lang="hr-HR" b="1" dirty="0"/>
              <a:t> </a:t>
            </a:r>
            <a:r>
              <a:rPr lang="hr-HR" b="1" dirty="0" err="1"/>
              <a:t>dosing</a:t>
            </a:r>
            <a:r>
              <a:rPr lang="hr-HR" b="1" dirty="0"/>
              <a:t>)</a:t>
            </a:r>
            <a:endParaRPr lang="en-US" b="1" dirty="0"/>
          </a:p>
          <a:p>
            <a:pPr eaLnBrk="1" hangingPunct="1"/>
            <a:r>
              <a:rPr lang="en-US" b="1" dirty="0" smtClean="0">
                <a:solidFill>
                  <a:schemeClr val="tx1"/>
                </a:solidFill>
              </a:rPr>
              <a:t>User-controlled, discreet</a:t>
            </a:r>
          </a:p>
          <a:p>
            <a:pPr lvl="1" eaLnBrk="1" hangingPunct="1"/>
            <a:r>
              <a:rPr lang="en-US" sz="1800" dirty="0" smtClean="0">
                <a:solidFill>
                  <a:schemeClr val="tx1"/>
                </a:solidFill>
              </a:rPr>
              <a:t>High patient satisfaction</a:t>
            </a:r>
          </a:p>
          <a:p>
            <a:pPr marL="0" indent="0">
              <a:buNone/>
            </a:pPr>
            <a:endParaRPr lang="hr-HR" dirty="0" smtClean="0"/>
          </a:p>
        </p:txBody>
      </p:sp>
      <p:sp>
        <p:nvSpPr>
          <p:cNvPr id="65540" name="Text Box 39"/>
          <p:cNvSpPr txBox="1">
            <a:spLocks noChangeArrowheads="1"/>
          </p:cNvSpPr>
          <p:nvPr/>
        </p:nvSpPr>
        <p:spPr bwMode="auto">
          <a:xfrm>
            <a:off x="468313" y="6165850"/>
            <a:ext cx="77898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rPr>
              <a:t>Alexander NJ, et al. </a:t>
            </a:r>
            <a:r>
              <a:rPr lang="en-US" sz="1000" i="1">
                <a:solidFill>
                  <a:srgbClr val="000000"/>
                </a:solidFill>
              </a:rPr>
              <a:t>Fertil Steril</a:t>
            </a:r>
            <a:r>
              <a:rPr lang="en-US" sz="1000">
                <a:solidFill>
                  <a:srgbClr val="000000"/>
                </a:solidFill>
              </a:rPr>
              <a:t>. 2004;82:1-12.</a:t>
            </a:r>
          </a:p>
        </p:txBody>
      </p:sp>
      <p:sp>
        <p:nvSpPr>
          <p:cNvPr id="2" name="Pravokutnik 1"/>
          <p:cNvSpPr/>
          <p:nvPr/>
        </p:nvSpPr>
        <p:spPr>
          <a:xfrm>
            <a:off x="7524328" y="1"/>
            <a:ext cx="1619672" cy="670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p:cNvSpPr/>
          <p:nvPr/>
        </p:nvSpPr>
        <p:spPr>
          <a:xfrm>
            <a:off x="714348" y="6500834"/>
            <a:ext cx="3714776"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79966176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TotalTime>
  <Words>2350</Words>
  <Application>Microsoft Office PowerPoint</Application>
  <PresentationFormat>On-screen Show (4:3)</PresentationFormat>
  <Paragraphs>245</Paragraphs>
  <Slides>47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Tema sustava Office</vt:lpstr>
      <vt:lpstr>think-cell Slide</vt:lpstr>
      <vt:lpstr>Luteal phase support – an update</vt:lpstr>
      <vt:lpstr>Reproduction is Controlled by the Hypothalamus-Pituitary-Ovarian (HPO) Axis</vt:lpstr>
      <vt:lpstr>The Corpus Luteum Secretes Progesterone, Preparing the Endometrium for Implantation</vt:lpstr>
      <vt:lpstr>ART Involves the Direct Manipulation of Oocytes Outside the Body</vt:lpstr>
      <vt:lpstr>Controlled Ovarian Stimulation is Used to Stimulate the Growth of Multiple Follicles</vt:lpstr>
      <vt:lpstr>Luteal Supplementation is Necessary for a Successful Pregnancy</vt:lpstr>
      <vt:lpstr>Proposed  causes of LPD</vt:lpstr>
      <vt:lpstr>Importance of Progesterone in ART</vt:lpstr>
      <vt:lpstr>Advantages of Vaginal Drug Delivery</vt:lpstr>
      <vt:lpstr>     lps has a significant impact perspectives </vt:lpstr>
      <vt:lpstr>Perspectives on LPS</vt:lpstr>
      <vt:lpstr>Perspectives on current progesterone options</vt:lpstr>
      <vt:lpstr>Perspectives on current progesterone options</vt:lpstr>
      <vt:lpstr>Perspectives on intramuscular injections (IM)</vt:lpstr>
      <vt:lpstr>Perspectives on gels and suppositories</vt:lpstr>
      <vt:lpstr>Perspectives on gels and suppositories</vt:lpstr>
      <vt:lpstr>      vaginal progesterone ring – A MORE Positive progesterone experience</vt:lpstr>
      <vt:lpstr>First impressions of P4 ring</vt:lpstr>
      <vt:lpstr>Experience using P4 ring</vt:lpstr>
      <vt:lpstr>Experience using P4 ring</vt:lpstr>
      <vt:lpstr>Satisfaction with P4 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Novosti u potpori žutom tijelu</dc:title>
  <dc:creator>Korisnik</dc:creator>
  <cp:lastModifiedBy>Vedrana Biuk Martinovic</cp:lastModifiedBy>
  <cp:revision>48</cp:revision>
  <dcterms:created xsi:type="dcterms:W3CDTF">2013-08-19T12:22:15Z</dcterms:created>
  <dcterms:modified xsi:type="dcterms:W3CDTF">2013-10-15T11:19:03Z</dcterms:modified>
</cp:coreProperties>
</file>